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4"/>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311" r:id="rId17"/>
    <p:sldId id="303" r:id="rId18"/>
    <p:sldId id="270" r:id="rId19"/>
    <p:sldId id="271" r:id="rId20"/>
    <p:sldId id="305" r:id="rId21"/>
    <p:sldId id="272" r:id="rId22"/>
    <p:sldId id="267" r:id="rId23"/>
    <p:sldId id="273" r:id="rId24"/>
    <p:sldId id="274" r:id="rId25"/>
    <p:sldId id="276" r:id="rId26"/>
    <p:sldId id="306" r:id="rId27"/>
    <p:sldId id="307" r:id="rId28"/>
    <p:sldId id="304" r:id="rId29"/>
    <p:sldId id="278" r:id="rId30"/>
    <p:sldId id="279" r:id="rId31"/>
    <p:sldId id="280" r:id="rId32"/>
    <p:sldId id="302" r:id="rId33"/>
    <p:sldId id="282" r:id="rId34"/>
    <p:sldId id="308" r:id="rId35"/>
    <p:sldId id="285" r:id="rId36"/>
    <p:sldId id="284" r:id="rId37"/>
    <p:sldId id="286" r:id="rId38"/>
    <p:sldId id="309" r:id="rId39"/>
    <p:sldId id="287" r:id="rId40"/>
    <p:sldId id="293" r:id="rId41"/>
    <p:sldId id="288" r:id="rId42"/>
    <p:sldId id="290" r:id="rId43"/>
    <p:sldId id="289" r:id="rId44"/>
    <p:sldId id="291" r:id="rId45"/>
    <p:sldId id="310" r:id="rId46"/>
    <p:sldId id="294" r:id="rId47"/>
    <p:sldId id="263" r:id="rId48"/>
    <p:sldId id="295" r:id="rId49"/>
    <p:sldId id="265" r:id="rId50"/>
    <p:sldId id="264" r:id="rId51"/>
    <p:sldId id="275" r:id="rId52"/>
    <p:sldId id="29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0281" autoAdjust="0"/>
  </p:normalViewPr>
  <p:slideViewPr>
    <p:cSldViewPr snapToGrid="0">
      <p:cViewPr varScale="1">
        <p:scale>
          <a:sx n="94" d="100"/>
          <a:sy n="94" d="100"/>
        </p:scale>
        <p:origin x="1920"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7/30/2020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80D73431-1CB7-47DA-BE3D-0884F9649835}" type="slidenum">
              <a:rPr lang="en-US" smtClean="0"/>
              <a:t>1</a:t>
            </a:fld>
            <a:endParaRPr lang="en-US"/>
          </a:p>
        </p:txBody>
      </p:sp>
    </p:spTree>
    <p:extLst>
      <p:ext uri="{BB962C8B-B14F-4D97-AF65-F5344CB8AC3E}">
        <p14:creationId xmlns:p14="http://schemas.microsoft.com/office/powerpoint/2010/main" val="348892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already see problems with traditional system.</a:t>
            </a:r>
          </a:p>
          <a:p>
            <a:endParaRPr lang="en-US" dirty="0"/>
          </a:p>
          <a:p>
            <a:r>
              <a:rPr lang="en-US" dirty="0"/>
              <a:t>Giant state machine is hard to maintain, also very hard to add new feature.</a:t>
            </a:r>
          </a:p>
          <a:p>
            <a:r>
              <a:rPr lang="en-US" dirty="0"/>
              <a:t>Lot of layers. It’s not too bad but we still want to reduce the number of layers.</a:t>
            </a:r>
          </a:p>
          <a:p>
            <a:r>
              <a:rPr lang="en-US" dirty="0"/>
              <a:t>Hard to implement transitions. It’s extremely hard to implement things like sharp turn in the middle of another sharp turn.</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199386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drawbacks leads us to motion matching.</a:t>
            </a:r>
          </a:p>
          <a:p>
            <a:endParaRPr lang="en-US" dirty="0"/>
          </a:p>
          <a:p>
            <a:r>
              <a:rPr lang="en-US" dirty="0"/>
              <a:t>If we look at the raw mocap data:</a:t>
            </a:r>
          </a:p>
          <a:p>
            <a:r>
              <a:rPr lang="en-US" dirty="0"/>
              <a:t>We see a lot of fine details:</a:t>
            </a:r>
          </a:p>
          <a:p>
            <a:endParaRPr lang="en-US" dirty="0"/>
          </a:p>
          <a:p>
            <a:r>
              <a:rPr lang="en-US" dirty="0"/>
              <a:t>***</a:t>
            </a:r>
          </a:p>
          <a:p>
            <a:endParaRPr lang="en-US" dirty="0"/>
          </a:p>
          <a:p>
            <a:r>
              <a:rPr lang="en-US" dirty="0"/>
              <a:t>Those are hard to be implemented but it’s there.</a:t>
            </a:r>
          </a:p>
          <a:p>
            <a:r>
              <a:rPr lang="en-US" dirty="0"/>
              <a:t>How can we extract them?</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forget about the old techniques for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not think mocap data as a collection of poses, or a big pose database.</a:t>
            </a:r>
          </a:p>
          <a:p>
            <a:r>
              <a:rPr lang="en-US" dirty="0"/>
              <a:t>And given character’s current pose, why not try find the best matching one from this database?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that database idea, let’s first talk about terminology so everyone is on the same page.</a:t>
            </a:r>
          </a:p>
          <a:p>
            <a:endParaRPr lang="en-US" dirty="0"/>
          </a:p>
          <a:p>
            <a:r>
              <a:rPr lang="en-US" dirty="0"/>
              <a:t>This is simplified animation rig. </a:t>
            </a:r>
          </a:p>
          <a:p>
            <a:endParaRPr lang="en-US" dirty="0"/>
          </a:p>
          <a:p>
            <a:r>
              <a:rPr lang="en-US" dirty="0"/>
              <a:t>The pelvis is root, it has 3 children: spine1, </a:t>
            </a:r>
            <a:r>
              <a:rPr lang="en-US" dirty="0" err="1"/>
              <a:t>left_knee</a:t>
            </a:r>
            <a:r>
              <a:rPr lang="en-US" dirty="0"/>
              <a:t>, </a:t>
            </a:r>
            <a:r>
              <a:rPr lang="en-US" dirty="0" err="1"/>
              <a:t>right_knee</a:t>
            </a:r>
            <a:r>
              <a:rPr lang="en-US" dirty="0"/>
              <a:t>.</a:t>
            </a:r>
          </a:p>
          <a:p>
            <a:r>
              <a:rPr lang="en-US" dirty="0"/>
              <a:t>Each child node can have child too. For example, </a:t>
            </a:r>
            <a:r>
              <a:rPr lang="en-US" dirty="0" err="1"/>
              <a:t>left_knee</a:t>
            </a:r>
            <a:r>
              <a:rPr lang="en-US" dirty="0"/>
              <a:t> has child </a:t>
            </a:r>
            <a:r>
              <a:rPr lang="en-US" dirty="0" err="1"/>
              <a:t>left_ankle</a:t>
            </a:r>
            <a:r>
              <a:rPr lang="en-US" dirty="0"/>
              <a:t>, </a:t>
            </a:r>
            <a:r>
              <a:rPr lang="en-US" dirty="0" err="1"/>
              <a:t>left_ankle</a:t>
            </a:r>
            <a:r>
              <a:rPr lang="en-US" dirty="0"/>
              <a:t> has child node </a:t>
            </a:r>
            <a:r>
              <a:rPr lang="en-US" dirty="0" err="1"/>
              <a:t>left_toe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tree structure we can also call it animated hierarchy.</a:t>
            </a:r>
          </a:p>
          <a:p>
            <a:endParaRPr lang="en-US" dirty="0"/>
          </a:p>
          <a:p>
            <a:r>
              <a:rPr lang="en-US" dirty="0"/>
              <a:t>The root is another locator usually the center of 2 feet. It’s for determine character location on the ground.</a:t>
            </a:r>
          </a:p>
          <a:p>
            <a:endParaRPr lang="en-US" dirty="0"/>
          </a:p>
          <a:p>
            <a:r>
              <a:rPr lang="en-US" dirty="0"/>
              <a:t>When we talk about root motion, we are talking about movement of root locator.</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motion matching.</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14</a:t>
            </a:fld>
            <a:endParaRPr lang="en-US"/>
          </a:p>
        </p:txBody>
      </p:sp>
    </p:spTree>
    <p:extLst>
      <p:ext uri="{BB962C8B-B14F-4D97-AF65-F5344CB8AC3E}">
        <p14:creationId xmlns:p14="http://schemas.microsoft.com/office/powerpoint/2010/main" val="219680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shows how to get a desired trajectory for player.</a:t>
            </a:r>
          </a:p>
          <a:p>
            <a:endParaRPr lang="en-US" dirty="0"/>
          </a:p>
          <a:p>
            <a:r>
              <a:rPr lang="en-US" dirty="0"/>
              <a:t>Here the red arrow is my joypad stick input.</a:t>
            </a:r>
          </a:p>
          <a:p>
            <a:r>
              <a:rPr lang="en-US" dirty="0"/>
              <a:t>Assume player doesn’t change input for 1 second, with character’s current velocity, plus some spring and I can easily generate a desired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15</a:t>
            </a:fld>
            <a:endParaRPr lang="en-US"/>
          </a:p>
        </p:txBody>
      </p:sp>
    </p:spTree>
    <p:extLst>
      <p:ext uri="{BB962C8B-B14F-4D97-AF65-F5344CB8AC3E}">
        <p14:creationId xmlns:p14="http://schemas.microsoft.com/office/powerpoint/2010/main" val="6760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something simple: try match the desired trajectory first.</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16</a:t>
            </a:fld>
            <a:endParaRPr lang="en-US"/>
          </a:p>
        </p:txBody>
      </p:sp>
    </p:spTree>
    <p:extLst>
      <p:ext uri="{BB962C8B-B14F-4D97-AF65-F5344CB8AC3E}">
        <p14:creationId xmlns:p14="http://schemas.microsoft.com/office/powerpoint/2010/main" val="204175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video to demonstrate “trajectory from a pose”</a:t>
            </a:r>
          </a:p>
        </p:txBody>
      </p:sp>
      <p:sp>
        <p:nvSpPr>
          <p:cNvPr id="4" name="Slide Number Placeholder 3"/>
          <p:cNvSpPr>
            <a:spLocks noGrp="1"/>
          </p:cNvSpPr>
          <p:nvPr>
            <p:ph type="sldNum" sz="quarter" idx="5"/>
          </p:nvPr>
        </p:nvSpPr>
        <p:spPr/>
        <p:txBody>
          <a:bodyPr/>
          <a:lstStyle/>
          <a:p>
            <a:fld id="{80D73431-1CB7-47DA-BE3D-0884F9649835}" type="slidenum">
              <a:rPr lang="en-US" smtClean="0"/>
              <a:t>17</a:t>
            </a:fld>
            <a:endParaRPr lang="en-US"/>
          </a:p>
        </p:txBody>
      </p:sp>
    </p:spTree>
    <p:extLst>
      <p:ext uri="{BB962C8B-B14F-4D97-AF65-F5344CB8AC3E}">
        <p14:creationId xmlns:p14="http://schemas.microsoft.com/office/powerpoint/2010/main" val="394973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20</a:t>
            </a:fld>
            <a:endParaRPr lang="en-US"/>
          </a:p>
        </p:txBody>
      </p:sp>
    </p:spTree>
    <p:extLst>
      <p:ext uri="{BB962C8B-B14F-4D97-AF65-F5344CB8AC3E}">
        <p14:creationId xmlns:p14="http://schemas.microsoft.com/office/powerpoint/2010/main" val="375168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t>
            </a:r>
            <a:r>
              <a:rPr lang="en-US" dirty="0" err="1"/>
              <a:t>desired_trajectory</a:t>
            </a:r>
            <a:r>
              <a:rPr lang="en-US" dirty="0"/>
              <a:t> is global space, pose[</a:t>
            </a:r>
            <a:r>
              <a:rPr lang="en-US" dirty="0" err="1"/>
              <a:t>i</a:t>
            </a:r>
            <a:r>
              <a:rPr lang="en-US" dirty="0"/>
              <a:t>].trajectory is root space</a:t>
            </a:r>
          </a:p>
          <a:p>
            <a:r>
              <a:rPr lang="en-US" dirty="0"/>
              <a:t>We need transform </a:t>
            </a:r>
            <a:r>
              <a:rPr lang="en-US" dirty="0" err="1"/>
              <a:t>desired_trajectory</a:t>
            </a:r>
            <a:r>
              <a:rPr lang="en-US" dirty="0"/>
              <a:t> into root space</a:t>
            </a:r>
          </a:p>
        </p:txBody>
      </p:sp>
      <p:sp>
        <p:nvSpPr>
          <p:cNvPr id="4" name="Slide Number Placeholder 3"/>
          <p:cNvSpPr>
            <a:spLocks noGrp="1"/>
          </p:cNvSpPr>
          <p:nvPr>
            <p:ph type="sldNum" sz="quarter" idx="5"/>
          </p:nvPr>
        </p:nvSpPr>
        <p:spPr/>
        <p:txBody>
          <a:bodyPr/>
          <a:lstStyle/>
          <a:p>
            <a:fld id="{80D73431-1CB7-47DA-BE3D-0884F9649835}" type="slidenum">
              <a:rPr lang="en-US" smtClean="0"/>
              <a:t>21</a:t>
            </a:fld>
            <a:endParaRPr lang="en-US"/>
          </a:p>
        </p:txBody>
      </p:sp>
    </p:spTree>
    <p:extLst>
      <p:ext uri="{BB962C8B-B14F-4D97-AF65-F5344CB8AC3E}">
        <p14:creationId xmlns:p14="http://schemas.microsoft.com/office/powerpoint/2010/main" val="4059034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introduce myself a little bit.</a:t>
            </a:r>
          </a:p>
          <a:p>
            <a:r>
              <a:rPr lang="en-US" dirty="0"/>
              <a:t>My name is Kan, I am gameplayer programmer from Naughty Dog.</a:t>
            </a:r>
          </a:p>
          <a:p>
            <a:r>
              <a:rPr lang="en-US" dirty="0"/>
              <a:t>The projects I worked on are: </a:t>
            </a:r>
          </a:p>
          <a:p>
            <a:r>
              <a:rPr lang="en-US" dirty="0"/>
              <a:t>The last of Us Part 2</a:t>
            </a:r>
          </a:p>
          <a:p>
            <a:r>
              <a:rPr lang="en-US" dirty="0"/>
              <a:t>Uncharted: The Lost Legacy</a:t>
            </a:r>
          </a:p>
          <a:p>
            <a:r>
              <a:rPr lang="en-US" dirty="0"/>
              <a:t>Uncharted 4.</a:t>
            </a:r>
          </a:p>
          <a:p>
            <a:r>
              <a:rPr lang="en-US" dirty="0"/>
              <a:t>And the original The Last of Us and PS4 remaster.</a:t>
            </a:r>
          </a:p>
        </p:txBody>
      </p:sp>
      <p:sp>
        <p:nvSpPr>
          <p:cNvPr id="4" name="Slide Number Placeholder 3"/>
          <p:cNvSpPr>
            <a:spLocks noGrp="1"/>
          </p:cNvSpPr>
          <p:nvPr>
            <p:ph type="sldNum" sz="quarter" idx="5"/>
          </p:nvPr>
        </p:nvSpPr>
        <p:spPr/>
        <p:txBody>
          <a:bodyPr/>
          <a:lstStyle/>
          <a:p>
            <a:fld id="{80D73431-1CB7-47DA-BE3D-0884F9649835}" type="slidenum">
              <a:rPr lang="en-US" smtClean="0"/>
              <a:t>2</a:t>
            </a:fld>
            <a:endParaRPr lang="en-US"/>
          </a:p>
        </p:txBody>
      </p:sp>
    </p:spTree>
    <p:extLst>
      <p:ext uri="{BB962C8B-B14F-4D97-AF65-F5344CB8AC3E}">
        <p14:creationId xmlns:p14="http://schemas.microsoft.com/office/powerpoint/2010/main" val="72952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Player can follow my joypad input very well. However she is not animating correctly.</a:t>
            </a:r>
          </a:p>
        </p:txBody>
      </p:sp>
      <p:sp>
        <p:nvSpPr>
          <p:cNvPr id="4" name="Slide Number Placeholder 3"/>
          <p:cNvSpPr>
            <a:spLocks noGrp="1"/>
          </p:cNvSpPr>
          <p:nvPr>
            <p:ph type="sldNum" sz="quarter" idx="5"/>
          </p:nvPr>
        </p:nvSpPr>
        <p:spPr/>
        <p:txBody>
          <a:bodyPr/>
          <a:lstStyle/>
          <a:p>
            <a:fld id="{80D73431-1CB7-47DA-BE3D-0884F9649835}" type="slidenum">
              <a:rPr lang="en-US" smtClean="0"/>
              <a:t>22</a:t>
            </a:fld>
            <a:endParaRPr lang="en-US"/>
          </a:p>
        </p:txBody>
      </p:sp>
    </p:spTree>
    <p:extLst>
      <p:ext uri="{BB962C8B-B14F-4D97-AF65-F5344CB8AC3E}">
        <p14:creationId xmlns:p14="http://schemas.microsoft.com/office/powerpoint/2010/main" val="78881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of us part 2 can have maximum 16 active </a:t>
            </a:r>
            <a:r>
              <a:rPr lang="en-US" dirty="0" err="1"/>
              <a:t>npcs</a:t>
            </a:r>
            <a:r>
              <a:rPr lang="en-US" dirty="0"/>
              <a:t> anytime.</a:t>
            </a:r>
          </a:p>
        </p:txBody>
      </p:sp>
      <p:sp>
        <p:nvSpPr>
          <p:cNvPr id="4" name="Slide Number Placeholder 3"/>
          <p:cNvSpPr>
            <a:spLocks noGrp="1"/>
          </p:cNvSpPr>
          <p:nvPr>
            <p:ph type="sldNum" sz="quarter" idx="5"/>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52813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solve the first problem:</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2656727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some time tuning, here’s some pose weights for player strafe set.</a:t>
            </a:r>
          </a:p>
        </p:txBody>
      </p:sp>
      <p:sp>
        <p:nvSpPr>
          <p:cNvPr id="4" name="Slide Number Placeholder 3"/>
          <p:cNvSpPr>
            <a:spLocks noGrp="1"/>
          </p:cNvSpPr>
          <p:nvPr>
            <p:ph type="sldNum" sz="quarter" idx="5"/>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441452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weights for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3225311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 compute job onto</a:t>
            </a:r>
            <a:r>
              <a:rPr lang="en-US" baseline="0" dirty="0"/>
              <a:t> GPU has latency:</a:t>
            </a:r>
          </a:p>
          <a:p>
            <a:r>
              <a:rPr lang="en-US" baseline="0" dirty="0"/>
              <a:t>We have many other compute jobs running at the same time. For example:</a:t>
            </a:r>
          </a:p>
          <a:p>
            <a:pPr marL="228600" indent="-228600">
              <a:buAutoNum type="arabicParenR"/>
            </a:pPr>
            <a:r>
              <a:rPr lang="en-US" baseline="0" dirty="0"/>
              <a:t>mesh </a:t>
            </a:r>
            <a:r>
              <a:rPr lang="en-US" baseline="0" dirty="0" err="1"/>
              <a:t>raycaster</a:t>
            </a:r>
            <a:r>
              <a:rPr lang="en-US" baseline="0" dirty="0"/>
              <a:t>: we shoot a bunch rays to </a:t>
            </a:r>
            <a:r>
              <a:rPr lang="en-US" baseline="0" dirty="0" err="1"/>
              <a:t>renderable</a:t>
            </a:r>
            <a:r>
              <a:rPr lang="en-US" baseline="0" dirty="0"/>
              <a:t> geometry. It’s for bullet decal, blood effect, character feet IK, etc.</a:t>
            </a:r>
          </a:p>
          <a:p>
            <a:pPr marL="228600" indent="-228600">
              <a:buAutoNum type="arabicParenR"/>
            </a:pPr>
            <a:r>
              <a:rPr lang="en-US" baseline="0" dirty="0"/>
              <a:t>AI exposure map: It’s for know how much space around player is exposed to enemy. So buddy can find a safe route to sneak around.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those compute jobs are kicked this frame, but we use the results next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MM must finish earlier…</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Npc</a:t>
            </a:r>
            <a:r>
              <a:rPr lang="en-US" dirty="0"/>
              <a:t> has the same dimension.</a:t>
            </a:r>
          </a:p>
        </p:txBody>
      </p:sp>
      <p:sp>
        <p:nvSpPr>
          <p:cNvPr id="4" name="Slide Number Placeholder 3"/>
          <p:cNvSpPr>
            <a:spLocks noGrp="1"/>
          </p:cNvSpPr>
          <p:nvPr>
            <p:ph type="sldNum" sz="quarter" idx="10"/>
          </p:nvPr>
        </p:nvSpPr>
        <p:spPr/>
        <p:txBody>
          <a:bodyPr/>
          <a:lstStyle/>
          <a:p>
            <a:fld id="{80D73431-1CB7-47DA-BE3D-0884F9649835}" type="slidenum">
              <a:rPr lang="en-US" smtClean="0"/>
              <a:t>35</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8866 poses totally</a:t>
            </a:r>
          </a:p>
          <a:p>
            <a:r>
              <a:rPr lang="en-US" altLang="zh-CN" dirty="0"/>
              <a:t>Each point is a pose:</a:t>
            </a:r>
            <a:r>
              <a:rPr lang="en-US" altLang="zh-CN" baseline="0" dirty="0"/>
              <a:t> 61 dimension vectors.</a:t>
            </a:r>
            <a:endParaRPr lang="en-US" altLang="zh-CN" dirty="0"/>
          </a:p>
          <a:p>
            <a:r>
              <a:rPr lang="en-US" altLang="zh-CN" baseline="0" dirty="0"/>
              <a:t>For visualization purpose, u</a:t>
            </a:r>
            <a:r>
              <a:rPr lang="en-US" altLang="zh-CN" dirty="0"/>
              <a:t>se Primary Component Analysis to reduce dimension</a:t>
            </a:r>
            <a:r>
              <a:rPr lang="en-US" altLang="zh-CN" baseline="0" dirty="0"/>
              <a:t> to 3 so I can plot them using 3D space.</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36</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find here is similar trajectories trends to be close.</a:t>
            </a:r>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p>
          <a:p>
            <a:r>
              <a:rPr lang="en-US" dirty="0"/>
              <a:t>If</a:t>
            </a:r>
            <a:r>
              <a:rPr lang="en-US" baseline="0" dirty="0"/>
              <a:t> character is moving right, we only want to search moving right trajectories. </a:t>
            </a:r>
          </a:p>
          <a:p>
            <a:r>
              <a:rPr lang="en-US" baseline="0" dirty="0"/>
              <a:t>There’s no point to search idle poses, moving backward or forward trajectories.</a:t>
            </a: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38</a:t>
            </a:fld>
            <a:endParaRPr lang="en-US"/>
          </a:p>
        </p:txBody>
      </p:sp>
    </p:spTree>
    <p:extLst>
      <p:ext uri="{BB962C8B-B14F-4D97-AF65-F5344CB8AC3E}">
        <p14:creationId xmlns:p14="http://schemas.microsoft.com/office/powerpoint/2010/main" val="160441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original topic: motion matching.</a:t>
            </a:r>
          </a:p>
          <a:p>
            <a:r>
              <a:rPr lang="en-US" dirty="0"/>
              <a:t>First let’s see what motion matching can do:</a:t>
            </a:r>
          </a:p>
          <a:p>
            <a:endParaRPr lang="en-US" dirty="0"/>
          </a:p>
          <a:p>
            <a:r>
              <a:rPr lang="en-US" dirty="0"/>
              <a:t>The last of Us Part 2 is a 3</a:t>
            </a:r>
            <a:r>
              <a:rPr lang="en-US" baseline="30000" dirty="0"/>
              <a:t>rd</a:t>
            </a:r>
            <a:r>
              <a:rPr lang="en-US" dirty="0"/>
              <a:t> person shooter game. </a:t>
            </a:r>
          </a:p>
          <a:p>
            <a:r>
              <a:rPr lang="en-US" dirty="0"/>
              <a:t>Player is always strafing and she is always facing towards camera direction.</a:t>
            </a:r>
          </a:p>
          <a:p>
            <a:endParaRPr lang="en-US" dirty="0"/>
          </a:p>
          <a:p>
            <a:r>
              <a:rPr lang="en-US" dirty="0"/>
              <a:t>This video demonstrates how strafe locomotion works.</a:t>
            </a:r>
          </a:p>
          <a:p>
            <a:r>
              <a:rPr lang="en-US" dirty="0"/>
              <a:t>I am controlling Ellie using joystick to move her around and change direction a lot.</a:t>
            </a:r>
          </a:p>
          <a:p>
            <a:r>
              <a:rPr lang="en-US" dirty="0"/>
              <a:t>I can feel she is very responsive.</a:t>
            </a:r>
          </a:p>
          <a:p>
            <a:r>
              <a:rPr lang="en-US" dirty="0"/>
              <a:t>And also you will notice she does foot planting and weight shifting when changing direction.</a:t>
            </a:r>
          </a:p>
          <a:p>
            <a:r>
              <a:rPr lang="en-US" dirty="0"/>
              <a:t>Looks pretty nice.</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the data using </a:t>
            </a:r>
            <a:r>
              <a:rPr lang="en-US" dirty="0" err="1"/>
              <a:t>KMean</a:t>
            </a:r>
            <a:r>
              <a:rPr lang="en-US" dirty="0"/>
              <a:t>.</a:t>
            </a:r>
          </a:p>
          <a:p>
            <a:r>
              <a:rPr lang="en-US" dirty="0"/>
              <a:t>Then build a bounding</a:t>
            </a:r>
            <a:r>
              <a:rPr lang="en-US" baseline="0" dirty="0"/>
              <a:t> sphere for each </a:t>
            </a:r>
            <a:r>
              <a:rPr lang="en-US" baseline="0" dirty="0" err="1"/>
              <a:t>cluste’s</a:t>
            </a:r>
            <a:r>
              <a:rPr lang="en-US" baseline="0" dirty="0"/>
              <a:t> mean.</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39</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build a bounding sphere for each cluster.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 desired trajectory, it’s also a high dimension point in this 3d graph.</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3540872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reduce search space.</a:t>
            </a:r>
          </a:p>
        </p:txBody>
      </p:sp>
      <p:sp>
        <p:nvSpPr>
          <p:cNvPr id="4" name="Slide Number Placeholder 3"/>
          <p:cNvSpPr>
            <a:spLocks noGrp="1"/>
          </p:cNvSpPr>
          <p:nvPr>
            <p:ph type="sldNum" sz="quarter" idx="10"/>
          </p:nvPr>
        </p:nvSpPr>
        <p:spPr/>
        <p:txBody>
          <a:bodyPr/>
          <a:lstStyle/>
          <a:p>
            <a:fld id="{80D73431-1CB7-47DA-BE3D-0884F9649835}" type="slidenum">
              <a:rPr lang="en-US" smtClean="0"/>
              <a:t>41</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npc</a:t>
            </a:r>
            <a:r>
              <a:rPr lang="en-US" dirty="0"/>
              <a:t>, it takes 0.02ms since they have fewer poses.</a:t>
            </a:r>
          </a:p>
          <a:p>
            <a:endParaRPr lang="en-US" dirty="0"/>
          </a:p>
          <a:p>
            <a:r>
              <a:rPr lang="en-US" dirty="0"/>
              <a:t>We don’t have any problem running 1 player + 16 </a:t>
            </a:r>
            <a:r>
              <a:rPr lang="en-US" dirty="0" err="1"/>
              <a:t>npcs</a:t>
            </a:r>
            <a:r>
              <a:rPr lang="en-US" dirty="0"/>
              <a:t> at the same time. </a:t>
            </a:r>
          </a:p>
          <a:p>
            <a:r>
              <a:rPr lang="en-US" dirty="0"/>
              <a:t>Actually the number of </a:t>
            </a:r>
            <a:r>
              <a:rPr lang="en-US" dirty="0" err="1"/>
              <a:t>npcs</a:t>
            </a:r>
            <a:r>
              <a:rPr lang="en-US" dirty="0"/>
              <a:t> are bounded by path finding, which is much expensive operation.</a:t>
            </a:r>
          </a:p>
        </p:txBody>
      </p:sp>
      <p:sp>
        <p:nvSpPr>
          <p:cNvPr id="4" name="Slide Number Placeholder 3"/>
          <p:cNvSpPr>
            <a:spLocks noGrp="1"/>
          </p:cNvSpPr>
          <p:nvPr>
            <p:ph type="sldNum" sz="quarter" idx="5"/>
          </p:nvPr>
        </p:nvSpPr>
        <p:spPr/>
        <p:txBody>
          <a:bodyPr/>
          <a:lstStyle/>
          <a:p>
            <a:fld id="{80D73431-1CB7-47DA-BE3D-0884F9649835}" type="slidenum">
              <a:rPr lang="en-US" smtClean="0"/>
              <a:t>42</a:t>
            </a:fld>
            <a:endParaRPr lang="en-US"/>
          </a:p>
        </p:txBody>
      </p:sp>
    </p:spTree>
    <p:extLst>
      <p:ext uri="{BB962C8B-B14F-4D97-AF65-F5344CB8AC3E}">
        <p14:creationId xmlns:p14="http://schemas.microsoft.com/office/powerpoint/2010/main" val="330691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TLOU2 uses root motion to drive character’s movement. Some other games (especially online FPS), it can use procedural trajectory to move the character. And animation just tries to do best match.</a:t>
            </a:r>
          </a:p>
          <a:p>
            <a:pPr marL="228600" indent="-228600">
              <a:buAutoNum type="arabicParenR"/>
            </a:pPr>
            <a:r>
              <a:rPr lang="en-US" baseline="0" dirty="0"/>
              <a:t>Need procedurally rotate the character align to match the desired trajectory.</a:t>
            </a:r>
          </a:p>
          <a:p>
            <a:pPr marL="228600" indent="-228600">
              <a:buAutoNum type="arabicParenR"/>
            </a:pPr>
            <a:r>
              <a:rPr lang="en-US" baseline="0" dirty="0"/>
              <a:t>Foot pinning IK is very important, it fixes the foot sliding during procedural rotation and animation blending. We need evaluate feet speed and apply IK. A simple 2 bone IK will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44</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see what motion matching can do: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TLOU2 is a 3</a:t>
            </a:r>
            <a:r>
              <a:rPr lang="en-US" baseline="30000" dirty="0"/>
              <a:t>rd</a:t>
            </a:r>
            <a:r>
              <a:rPr lang="en-US" dirty="0"/>
              <a:t> person shooter game. Main character is always strafing.</a:t>
            </a:r>
          </a:p>
          <a:p>
            <a:r>
              <a:rPr lang="en-US" dirty="0"/>
              <a:t>This is our main character Ellie’s explore motion matching set:</a:t>
            </a:r>
          </a:p>
        </p:txBody>
      </p:sp>
      <p:sp>
        <p:nvSpPr>
          <p:cNvPr id="4" name="Slide Number Placeholder 3"/>
          <p:cNvSpPr>
            <a:spLocks noGrp="1"/>
          </p:cNvSpPr>
          <p:nvPr>
            <p:ph type="sldNum" sz="quarter" idx="5"/>
          </p:nvPr>
        </p:nvSpPr>
        <p:spPr/>
        <p:txBody>
          <a:bodyPr/>
          <a:lstStyle/>
          <a:p>
            <a:fld id="{80D73431-1CB7-47DA-BE3D-0884F9649835}" type="slidenum">
              <a:rPr lang="en-US" smtClean="0"/>
              <a:t>45</a:t>
            </a:fld>
            <a:endParaRPr lang="en-US"/>
          </a:p>
        </p:txBody>
      </p:sp>
    </p:spTree>
    <p:extLst>
      <p:ext uri="{BB962C8B-B14F-4D97-AF65-F5344CB8AC3E}">
        <p14:creationId xmlns:p14="http://schemas.microsoft.com/office/powerpoint/2010/main" val="2980351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Debugger feature animators would like to have:</a:t>
            </a:r>
          </a:p>
        </p:txBody>
      </p:sp>
      <p:sp>
        <p:nvSpPr>
          <p:cNvPr id="4" name="Slide Number Placeholder 3"/>
          <p:cNvSpPr>
            <a:spLocks noGrp="1"/>
          </p:cNvSpPr>
          <p:nvPr>
            <p:ph type="sldNum" sz="quarter" idx="5"/>
          </p:nvPr>
        </p:nvSpPr>
        <p:spPr/>
        <p:txBody>
          <a:bodyPr/>
          <a:lstStyle/>
          <a:p>
            <a:fld id="{80D73431-1CB7-47DA-BE3D-0884F9649835}" type="slidenum">
              <a:rPr lang="en-US" smtClean="0"/>
              <a:t>46</a:t>
            </a:fld>
            <a:endParaRPr lang="en-US"/>
          </a:p>
        </p:txBody>
      </p:sp>
    </p:spTree>
    <p:extLst>
      <p:ext uri="{BB962C8B-B14F-4D97-AF65-F5344CB8AC3E}">
        <p14:creationId xmlns:p14="http://schemas.microsoft.com/office/powerpoint/2010/main" val="1551314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pros is much bigger than Cons, so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48</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motion matching can work with non strafing locomotion.</a:t>
            </a:r>
          </a:p>
          <a:p>
            <a:r>
              <a:rPr lang="en-US" dirty="0"/>
              <a:t>This is Buddy </a:t>
            </a:r>
            <a:r>
              <a:rPr lang="en-US" dirty="0" err="1"/>
              <a:t>Npc</a:t>
            </a:r>
            <a:r>
              <a:rPr lang="en-US" dirty="0"/>
              <a:t> Dina. I am using mouse to move her around.</a:t>
            </a:r>
          </a:p>
          <a:p>
            <a:r>
              <a:rPr lang="en-US" dirty="0"/>
              <a:t>You will notice foot planting, weight shifting when she changes direction too.</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dig into Motion Matching, let’s take a quick look at the traditional animation system first.</a:t>
            </a:r>
          </a:p>
          <a:p>
            <a:r>
              <a:rPr lang="en-US" dirty="0"/>
              <a:t>This will give us motivation why do we need motion matching.</a:t>
            </a:r>
          </a:p>
          <a:p>
            <a:endParaRPr lang="en-US" dirty="0"/>
          </a:p>
          <a:p>
            <a:r>
              <a:rPr lang="en-US" dirty="0"/>
              <a:t>Current-Gen video games usually need the following tools to reach AAA quality:</a:t>
            </a:r>
          </a:p>
          <a:p>
            <a:endParaRPr lang="en-US" dirty="0"/>
          </a:p>
          <a:p>
            <a:r>
              <a:rPr lang="en-US" dirty="0"/>
              <a:t>…</a:t>
            </a:r>
          </a:p>
          <a:p>
            <a:endParaRPr lang="en-US" dirty="0"/>
          </a:p>
          <a:p>
            <a:r>
              <a:rPr lang="en-US" dirty="0"/>
              <a:t>Let’s take a look at each tool.</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tree and parametric blending: </a:t>
            </a:r>
          </a:p>
          <a:p>
            <a:r>
              <a:rPr lang="en-US" dirty="0"/>
              <a:t>[TODO]: Maybe change to video?</a:t>
            </a:r>
          </a:p>
          <a:p>
            <a:endParaRPr lang="en-US" dirty="0"/>
          </a:p>
          <a:p>
            <a:r>
              <a:rPr lang="en-US" dirty="0"/>
              <a:t>This is a screenshot Ellie swim underwater.</a:t>
            </a:r>
          </a:p>
          <a:p>
            <a:r>
              <a:rPr lang="en-US" dirty="0"/>
              <a:t>It’s single animation state but it has 5 animations blended as a tree.</a:t>
            </a:r>
          </a:p>
          <a:p>
            <a:r>
              <a:rPr lang="en-US" dirty="0"/>
              <a:t>One Forward animation as base, plus 4 additive animations including up, down, left and right.</a:t>
            </a:r>
          </a:p>
          <a:p>
            <a:endParaRPr lang="en-US" dirty="0"/>
          </a:p>
          <a:p>
            <a:r>
              <a:rPr lang="en-US" dirty="0"/>
              <a:t>When she slightly changes direction, programmer need change additive animation blend weight.</a:t>
            </a:r>
          </a:p>
          <a:p>
            <a:r>
              <a:rPr lang="en-US" dirty="0"/>
              <a:t>These additive animations will add subtle details which makes turning around looks more natural.</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256725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Layering</a:t>
            </a:r>
          </a:p>
          <a:p>
            <a:endParaRPr lang="en-US" dirty="0"/>
          </a:p>
          <a:p>
            <a:r>
              <a:rPr lang="en-US" dirty="0"/>
              <a:t>The next thing is layering.</a:t>
            </a:r>
          </a:p>
          <a:p>
            <a:endParaRPr lang="en-US" dirty="0"/>
          </a:p>
          <a:p>
            <a:r>
              <a:rPr lang="en-US" dirty="0"/>
              <a:t>Player can have up to 60 </a:t>
            </a:r>
            <a:r>
              <a:rPr lang="en-US" dirty="0" err="1"/>
              <a:t>anim</a:t>
            </a:r>
            <a:r>
              <a:rPr lang="en-US" dirty="0"/>
              <a:t> layers. But not of them running all the time.</a:t>
            </a:r>
          </a:p>
          <a:p>
            <a:endParaRPr lang="en-US" dirty="0"/>
          </a:p>
          <a:p>
            <a:r>
              <a:rPr lang="en-US" dirty="0"/>
              <a:t>This is a screenshot Ellie’s running around with her bow out.</a:t>
            </a:r>
          </a:p>
          <a:p>
            <a:endParaRPr lang="en-US" dirty="0"/>
          </a:p>
          <a:p>
            <a:r>
              <a:rPr lang="en-US" dirty="0"/>
              <a:t>Some of the key layers are:</a:t>
            </a:r>
          </a:p>
          <a:p>
            <a:pPr marL="228600" indent="-228600">
              <a:buAutoNum type="arabicParenR"/>
            </a:pPr>
            <a:r>
              <a:rPr lang="en-US" dirty="0"/>
              <a:t>Base layer, it’s for locomotion. This is implemented by motion matching.</a:t>
            </a:r>
          </a:p>
          <a:p>
            <a:pPr marL="228600" indent="-228600">
              <a:buAutoNum type="arabicParenR"/>
            </a:pPr>
            <a:r>
              <a:rPr lang="en-US" dirty="0"/>
              <a:t>Face layer, it’s facial animation</a:t>
            </a:r>
          </a:p>
          <a:p>
            <a:pPr marL="228600" indent="-228600">
              <a:buAutoNum type="arabicParenR"/>
            </a:pPr>
            <a:r>
              <a:rPr lang="en-US" dirty="0"/>
              <a:t>Breath layer, it’s for breath and heart beating.</a:t>
            </a:r>
          </a:p>
          <a:p>
            <a:pPr marL="228600" indent="-228600">
              <a:buAutoNum type="arabicParenR"/>
            </a:pPr>
            <a:r>
              <a:rPr lang="en-US" dirty="0"/>
              <a:t>Weapon Layer: it’s for holding the weapon, switch weapon and reload, etc.</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7</a:t>
            </a:fld>
            <a:endParaRPr lang="en-US"/>
          </a:p>
        </p:txBody>
      </p:sp>
    </p:spTree>
    <p:extLst>
      <p:ext uri="{BB962C8B-B14F-4D97-AF65-F5344CB8AC3E}">
        <p14:creationId xmlns:p14="http://schemas.microsoft.com/office/powerpoint/2010/main" val="224006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state machine:</a:t>
            </a:r>
          </a:p>
          <a:p>
            <a:endParaRPr lang="en-US" dirty="0"/>
          </a:p>
          <a:p>
            <a:r>
              <a:rPr lang="en-US" dirty="0"/>
              <a:t>This is a screenshot of unreal locomotion state machine. </a:t>
            </a:r>
          </a:p>
          <a:p>
            <a:endParaRPr lang="en-US" dirty="0"/>
          </a:p>
          <a:p>
            <a:r>
              <a:rPr lang="en-US" dirty="0"/>
              <a:t>We can see there’s many states and many transitions here.</a:t>
            </a:r>
          </a:p>
          <a:p>
            <a:endParaRPr lang="en-US" dirty="0"/>
          </a:p>
          <a:p>
            <a:r>
              <a:rPr lang="en-US" dirty="0"/>
              <a:t>Let’s say animator wants to add a sharp turn animation from left to right, programmer needs add a new “sharp turn” state and a few transitions to fix the links.</a:t>
            </a:r>
          </a:p>
          <a:p>
            <a:endParaRPr lang="en-US" dirty="0"/>
          </a:p>
          <a:p>
            <a:r>
              <a:rPr lang="en-US" dirty="0"/>
              <a:t>The more detailed animators want, the more states and transitions programmers need manage.</a:t>
            </a:r>
          </a:p>
          <a:p>
            <a:r>
              <a:rPr lang="en-US" dirty="0"/>
              <a:t>Of course it will become very complicated for AAA game.</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machine solves the problem of which animation to play.</a:t>
            </a:r>
          </a:p>
          <a:p>
            <a:r>
              <a:rPr lang="en-US" dirty="0"/>
              <a:t>Another problem is which frame to start.</a:t>
            </a:r>
          </a:p>
          <a:p>
            <a:endParaRPr lang="en-US" dirty="0"/>
          </a:p>
          <a:p>
            <a:r>
              <a:rPr lang="en-US" dirty="0"/>
              <a:t>The comes “Phase matching”:</a:t>
            </a:r>
          </a:p>
          <a:p>
            <a:r>
              <a:rPr lang="en-US" dirty="0"/>
              <a:t>The idea is given the current pose, we need find a similar pose in the next anim.</a:t>
            </a:r>
          </a:p>
          <a:p>
            <a:endParaRPr lang="en-US" dirty="0"/>
          </a:p>
          <a:p>
            <a:r>
              <a:rPr lang="en-US" dirty="0"/>
              <a:t>To do this: animators need do a lot tagging:</a:t>
            </a:r>
          </a:p>
          <a:p>
            <a:r>
              <a:rPr lang="en-US" dirty="0"/>
              <a:t>Usually they need tag left foot passes right foot, left foot reaches the ground, right foot passes left foot, right foot reaches the ground.</a:t>
            </a:r>
          </a:p>
          <a:p>
            <a:endParaRPr lang="en-US" dirty="0"/>
          </a:p>
          <a:p>
            <a:r>
              <a:rPr lang="en-US" dirty="0"/>
              <a:t>So gameplay code can find the similar pose by comparing foot event.</a:t>
            </a:r>
          </a:p>
          <a:p>
            <a:endParaRPr lang="en-US" dirty="0"/>
          </a:p>
          <a:p>
            <a:r>
              <a:rPr lang="en-US" dirty="0"/>
              <a:t>It’s a boring and </a:t>
            </a:r>
            <a:r>
              <a:rPr lang="en-US" dirty="0" err="1"/>
              <a:t>repetitve</a:t>
            </a:r>
            <a:r>
              <a:rPr lang="en-US" dirty="0"/>
              <a:t> job for animators</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45257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7/30/2020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7/30/2020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7/30/2020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7/30/2020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9.png"/><Relationship Id="rId5" Type="http://schemas.openxmlformats.org/officeDocument/2006/relationships/image" Target="../media/image6.jp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5.png"/><Relationship Id="rId4" Type="http://schemas.openxmlformats.org/officeDocument/2006/relationships/image" Target="../media/image6.jpg"/></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1.png"/><Relationship Id="rId5" Type="http://schemas.openxmlformats.org/officeDocument/2006/relationships/image" Target="../media/image6.jpg"/><Relationship Id="rId4"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ormAutofit/>
          </a:bodyPr>
          <a:lstStyle/>
          <a:p>
            <a:r>
              <a:rPr lang="en-US"/>
              <a:t>Motion Matching in TLOU2</a:t>
            </a:r>
            <a:endParaRPr lang="en-US" dirty="0"/>
          </a:p>
        </p:txBody>
      </p:sp>
      <p:sp>
        <p:nvSpPr>
          <p:cNvPr id="3" name="Subtitle 2"/>
          <p:cNvSpPr>
            <a:spLocks noGrp="1"/>
          </p:cNvSpPr>
          <p:nvPr>
            <p:ph type="subTitle" idx="1"/>
          </p:nvPr>
        </p:nvSpPr>
        <p:spPr>
          <a:xfrm>
            <a:off x="1370693" y="3598339"/>
            <a:ext cx="9440034" cy="1049867"/>
          </a:xfrm>
        </p:spPr>
        <p:txBody>
          <a:bodyPr>
            <a:normAutofit/>
          </a:bodyPr>
          <a:lstStyle/>
          <a:p>
            <a:r>
              <a:rPr lang="en-US" dirty="0"/>
              <a:t>A Data Driven Animation Approach</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 of traditional system</a:t>
            </a:r>
          </a:p>
        </p:txBody>
      </p:sp>
      <p:sp>
        <p:nvSpPr>
          <p:cNvPr id="3" name="Content Placeholder 2"/>
          <p:cNvSpPr>
            <a:spLocks noGrp="1"/>
          </p:cNvSpPr>
          <p:nvPr>
            <p:ph idx="1"/>
          </p:nvPr>
        </p:nvSpPr>
        <p:spPr/>
        <p:txBody>
          <a:bodyPr/>
          <a:lstStyle/>
          <a:p>
            <a:r>
              <a:rPr lang="en-US" dirty="0"/>
              <a:t>Code: Complexity</a:t>
            </a:r>
          </a:p>
          <a:p>
            <a:pPr lvl="1"/>
            <a:r>
              <a:rPr lang="en-US" dirty="0"/>
              <a:t>Huge web of state-machine</a:t>
            </a:r>
          </a:p>
          <a:p>
            <a:pPr lvl="1"/>
            <a:r>
              <a:rPr lang="en-US" dirty="0"/>
              <a:t>Lots of layers</a:t>
            </a:r>
          </a:p>
          <a:p>
            <a:pPr lvl="1"/>
            <a:r>
              <a:rPr lang="en-US" dirty="0"/>
              <a:t>Hard to implement transitions (lose fidelity)</a:t>
            </a:r>
          </a:p>
          <a:p>
            <a:pPr lvl="1"/>
            <a:endParaRPr lang="en-US" dirty="0"/>
          </a:p>
          <a:p>
            <a:r>
              <a:rPr lang="en-US" dirty="0"/>
              <a:t>For Animators:</a:t>
            </a:r>
          </a:p>
          <a:p>
            <a:pPr lvl="1"/>
            <a:r>
              <a:rPr lang="en-US" dirty="0"/>
              <a:t>Lots of tagging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There’s a lot details presented in mocap data:</a:t>
            </a:r>
          </a:p>
          <a:p>
            <a:pPr lvl="1"/>
            <a:r>
              <a:rPr lang="en-US" dirty="0"/>
              <a:t>Change directions</a:t>
            </a:r>
          </a:p>
          <a:p>
            <a:pPr lvl="1"/>
            <a:r>
              <a:rPr lang="en-US" dirty="0"/>
              <a:t>Foot planting</a:t>
            </a:r>
          </a:p>
          <a:p>
            <a:pPr lvl="1"/>
            <a:r>
              <a:rPr lang="en-US" dirty="0"/>
              <a:t>Weight shifting</a:t>
            </a:r>
          </a:p>
          <a:p>
            <a:endParaRPr lang="en-US" dirty="0"/>
          </a:p>
          <a:p>
            <a:pPr marL="36900" indent="0">
              <a:buNone/>
            </a:pPr>
            <a:endParaRPr lang="en-US" dirty="0"/>
          </a:p>
        </p:txBody>
      </p:sp>
    </p:spTree>
    <p:extLst>
      <p:ext uri="{BB962C8B-B14F-4D97-AF65-F5344CB8AC3E}">
        <p14:creationId xmlns:p14="http://schemas.microsoft.com/office/powerpoint/2010/main" val="93129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t>Let’s forget about state machines, blend-tree, etc.</a:t>
            </a:r>
          </a:p>
          <a:p>
            <a:endParaRPr lang="en-US" dirty="0"/>
          </a:p>
          <a:p>
            <a:endParaRPr lang="en-US" dirty="0"/>
          </a:p>
          <a:p>
            <a:r>
              <a:rPr lang="en-US" dirty="0"/>
              <a:t>Why not think mocap data as a pose database?</a:t>
            </a:r>
          </a:p>
          <a:p>
            <a:endParaRPr lang="en-US" dirty="0"/>
          </a:p>
        </p:txBody>
      </p:sp>
    </p:spTree>
    <p:extLst>
      <p:ext uri="{BB962C8B-B14F-4D97-AF65-F5344CB8AC3E}">
        <p14:creationId xmlns:p14="http://schemas.microsoft.com/office/powerpoint/2010/main" val="38962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Animation Rig</a:t>
            </a:r>
          </a:p>
          <a:p>
            <a:r>
              <a:rPr lang="en-US" dirty="0"/>
              <a:t>Animated Hierarchy</a:t>
            </a:r>
          </a:p>
          <a:p>
            <a:r>
              <a:rPr lang="en-US" dirty="0"/>
              <a:t>Root</a:t>
            </a:r>
          </a:p>
          <a:p>
            <a:r>
              <a:rPr lang="en-US" dirty="0"/>
              <a:t>Root motion</a:t>
            </a:r>
          </a:p>
          <a:p>
            <a:endParaRPr lang="en-US" dirty="0"/>
          </a:p>
        </p:txBody>
      </p:sp>
      <p:pic>
        <p:nvPicPr>
          <p:cNvPr id="6" name="Picture 5" descr="A close up of a map&#10;&#10;Description automatically generated">
            <a:extLst>
              <a:ext uri="{FF2B5EF4-FFF2-40B4-BE49-F238E27FC236}">
                <a16:creationId xmlns:a16="http://schemas.microsoft.com/office/drawing/2014/main" id="{271EB600-6D06-4CD9-95D3-BC6B8CAEC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900" y="1732449"/>
            <a:ext cx="6936740" cy="4430486"/>
          </a:xfrm>
          <a:prstGeom prst="rect">
            <a:avLst/>
          </a:prstGeom>
        </p:spPr>
      </p:pic>
    </p:spTree>
    <p:extLst>
      <p:ext uri="{BB962C8B-B14F-4D97-AF65-F5344CB8AC3E}">
        <p14:creationId xmlns:p14="http://schemas.microsoft.com/office/powerpoint/2010/main" val="73470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desired trajectory</a:t>
            </a:r>
          </a:p>
        </p:txBody>
      </p:sp>
      <p:sp>
        <p:nvSpPr>
          <p:cNvPr id="3" name="Content Placeholder 2"/>
          <p:cNvSpPr>
            <a:spLocks noGrp="1"/>
          </p:cNvSpPr>
          <p:nvPr>
            <p:ph idx="1"/>
          </p:nvPr>
        </p:nvSpPr>
        <p:spPr/>
        <p:txBody>
          <a:bodyPr/>
          <a:lstStyle/>
          <a:p>
            <a:r>
              <a:rPr lang="en-US" dirty="0"/>
              <a:t>Gameplay code can provide a desired trajectory</a:t>
            </a:r>
          </a:p>
          <a:p>
            <a:pPr lvl="1"/>
            <a:r>
              <a:rPr lang="en-US" dirty="0"/>
              <a:t>For player, we can convert joypad input to trajectory</a:t>
            </a:r>
          </a:p>
          <a:p>
            <a:pPr lvl="1"/>
            <a:r>
              <a:rPr lang="en-US" dirty="0"/>
              <a:t>For NPC, his navigation path is desired trajectory naturally</a:t>
            </a:r>
          </a:p>
          <a:p>
            <a:pPr lvl="1"/>
            <a:endParaRPr lang="en-US" dirty="0"/>
          </a:p>
          <a:p>
            <a:endParaRPr lang="en-US" dirty="0"/>
          </a:p>
        </p:txBody>
      </p:sp>
    </p:spTree>
    <p:extLst>
      <p:ext uri="{BB962C8B-B14F-4D97-AF65-F5344CB8AC3E}">
        <p14:creationId xmlns:p14="http://schemas.microsoft.com/office/powerpoint/2010/main" val="4290967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11AF-6C9B-459B-817E-B27AC7911E72}"/>
              </a:ext>
            </a:extLst>
          </p:cNvPr>
          <p:cNvSpPr>
            <a:spLocks noGrp="1"/>
          </p:cNvSpPr>
          <p:nvPr>
            <p:ph type="title"/>
          </p:nvPr>
        </p:nvSpPr>
        <p:spPr/>
        <p:txBody>
          <a:bodyPr/>
          <a:lstStyle/>
          <a:p>
            <a:r>
              <a:rPr lang="en-US" dirty="0"/>
              <a:t>Match the desired trajectory</a:t>
            </a:r>
          </a:p>
        </p:txBody>
      </p:sp>
      <p:sp>
        <p:nvSpPr>
          <p:cNvPr id="3" name="Content Placeholder 2">
            <a:extLst>
              <a:ext uri="{FF2B5EF4-FFF2-40B4-BE49-F238E27FC236}">
                <a16:creationId xmlns:a16="http://schemas.microsoft.com/office/drawing/2014/main" id="{B0E78459-D05D-4AB1-BD46-467A5D47C836}"/>
              </a:ext>
            </a:extLst>
          </p:cNvPr>
          <p:cNvSpPr>
            <a:spLocks noGrp="1"/>
          </p:cNvSpPr>
          <p:nvPr>
            <p:ph idx="1"/>
          </p:nvPr>
        </p:nvSpPr>
        <p:spPr/>
        <p:txBody>
          <a:bodyPr/>
          <a:lstStyle/>
          <a:p>
            <a:endParaRPr lang="en-US" dirty="0"/>
          </a:p>
          <a:p>
            <a:endParaRPr lang="en-US" dirty="0"/>
          </a:p>
          <a:p>
            <a:r>
              <a:rPr lang="en-US" dirty="0"/>
              <a:t>Start with simple, let’s try match the desired trajectory first.</a:t>
            </a:r>
          </a:p>
        </p:txBody>
      </p:sp>
    </p:spTree>
    <p:extLst>
      <p:ext uri="{BB962C8B-B14F-4D97-AF65-F5344CB8AC3E}">
        <p14:creationId xmlns:p14="http://schemas.microsoft.com/office/powerpoint/2010/main" val="35275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02FB-9B5A-4DB5-A36F-E2E8BAFB2820}"/>
              </a:ext>
            </a:extLst>
          </p:cNvPr>
          <p:cNvSpPr>
            <a:spLocks noGrp="1"/>
          </p:cNvSpPr>
          <p:nvPr>
            <p:ph type="title"/>
          </p:nvPr>
        </p:nvSpPr>
        <p:spPr/>
        <p:txBody>
          <a:bodyPr/>
          <a:lstStyle/>
          <a:p>
            <a:r>
              <a:rPr lang="en-US" dirty="0"/>
              <a:t>Trajectory from a pose</a:t>
            </a:r>
          </a:p>
        </p:txBody>
      </p:sp>
      <p:sp>
        <p:nvSpPr>
          <p:cNvPr id="3" name="Content Placeholder 2">
            <a:extLst>
              <a:ext uri="{FF2B5EF4-FFF2-40B4-BE49-F238E27FC236}">
                <a16:creationId xmlns:a16="http://schemas.microsoft.com/office/drawing/2014/main" id="{2479CD95-3714-4A64-9B24-1FC85EBC2AE3}"/>
              </a:ext>
            </a:extLst>
          </p:cNvPr>
          <p:cNvSpPr>
            <a:spLocks noGrp="1"/>
          </p:cNvSpPr>
          <p:nvPr>
            <p:ph idx="1"/>
          </p:nvPr>
        </p:nvSpPr>
        <p:spPr/>
        <p:txBody>
          <a:bodyPr/>
          <a:lstStyle/>
          <a:p>
            <a:r>
              <a:rPr lang="en-US" dirty="0"/>
              <a:t>For each animation, it has a root trajectory</a:t>
            </a:r>
          </a:p>
          <a:p>
            <a:endParaRPr lang="en-US" dirty="0"/>
          </a:p>
          <a:p>
            <a:endParaRPr lang="en-US" dirty="0"/>
          </a:p>
          <a:p>
            <a:endParaRPr lang="en-US" dirty="0"/>
          </a:p>
          <a:p>
            <a:r>
              <a:rPr lang="en-US" dirty="0"/>
              <a:t>Each pose in animation can look ahead and back to get root trajectory</a:t>
            </a:r>
          </a:p>
          <a:p>
            <a:endParaRPr lang="en-US" dirty="0"/>
          </a:p>
        </p:txBody>
      </p:sp>
    </p:spTree>
    <p:extLst>
      <p:ext uri="{BB962C8B-B14F-4D97-AF65-F5344CB8AC3E}">
        <p14:creationId xmlns:p14="http://schemas.microsoft.com/office/powerpoint/2010/main" val="396175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Trajectory Curves</a:t>
            </a:r>
          </a:p>
        </p:txBody>
      </p:sp>
      <p:sp>
        <p:nvSpPr>
          <p:cNvPr id="6" name="Content Placeholder 5"/>
          <p:cNvSpPr>
            <a:spLocks noGrp="1"/>
          </p:cNvSpPr>
          <p:nvPr>
            <p:ph idx="1"/>
          </p:nvPr>
        </p:nvSpPr>
        <p:spPr/>
        <p:txBody>
          <a:bodyPr/>
          <a:lstStyle/>
          <a:p>
            <a:r>
              <a:rPr lang="en-US" dirty="0"/>
              <a:t>Calculate its “distance” between the desired trajectory.</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311" y="2226302"/>
            <a:ext cx="6880729" cy="3909979"/>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Trajectories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Define trajectory as a function over time: </a:t>
                </a:r>
                <a:r>
                  <a:rPr lang="en-US" dirty="0" err="1"/>
                  <a:t>traj</a:t>
                </a:r>
                <a:r>
                  <a:rPr lang="en-US" dirty="0"/>
                  <a:t>(t)</a:t>
                </a:r>
              </a:p>
              <a:p>
                <a:r>
                  <a:rPr lang="en-US" dirty="0"/>
                  <a:t>Given a time, </a:t>
                </a:r>
                <a:r>
                  <a:rPr lang="en-US" dirty="0" err="1"/>
                  <a:t>traj</a:t>
                </a:r>
                <a:r>
                  <a:rPr lang="en-US" dirty="0"/>
                  <a:t>(t) returns a position.</a:t>
                </a:r>
              </a:p>
              <a:p>
                <a:r>
                  <a:rPr lang="en-US" dirty="0"/>
                  <a:t>For 2 trajectories, we can have a few samples by time. </a:t>
                </a:r>
              </a:p>
              <a:p>
                <a:pPr lvl="1"/>
                <a14:m>
                  <m:oMath xmlns:m="http://schemas.openxmlformats.org/officeDocument/2006/math">
                    <m:r>
                      <a:rPr lang="en-US" b="0" i="1" smtClean="0">
                        <a:latin typeface="Cambria Math" panose="02040503050406030204" pitchFamily="18" charset="0"/>
                      </a:rPr>
                      <m:t>𝑓𝑖𝑛𝑎𝑙</m:t>
                    </m:r>
                    <m:r>
                      <a:rPr lang="en-US" b="0" i="1" smtClean="0">
                        <a:latin typeface="Cambria Math" panose="02040503050406030204" pitchFamily="18" charset="0"/>
                      </a:rPr>
                      <m:t>_</m:t>
                    </m:r>
                    <m:r>
                      <a:rPr lang="en-US" b="0" i="1" smtClean="0">
                        <a:latin typeface="Cambria Math" panose="02040503050406030204" pitchFamily="18" charset="0"/>
                      </a:rPr>
                      <m:t>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m:t>
                        </m:r>
                        <m:r>
                          <a:rPr lang="en-US" b="0" i="1" smtClean="0">
                            <a:latin typeface="Cambria Math" panose="02040503050406030204" pitchFamily="18" charset="0"/>
                          </a:rPr>
                          <m:t>_</m:t>
                        </m:r>
                        <m:r>
                          <a:rPr lang="en-US" b="0" i="1" smtClean="0">
                            <a:latin typeface="Cambria Math" panose="02040503050406030204" pitchFamily="18" charset="0"/>
                          </a:rPr>
                          <m:t>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409" y="3087584"/>
            <a:ext cx="3972236" cy="2542593"/>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Kan XU: Gameplay programmer from Naughty Dog.</a:t>
            </a:r>
          </a:p>
          <a:p>
            <a:r>
              <a:rPr lang="en-US" dirty="0"/>
              <a:t>Projects:</a:t>
            </a:r>
          </a:p>
          <a:p>
            <a:pPr lvl="1"/>
            <a:r>
              <a:rPr lang="en-US" dirty="0"/>
              <a:t>The Last of Us Part 2</a:t>
            </a:r>
          </a:p>
          <a:p>
            <a:pPr lvl="1"/>
            <a:r>
              <a:rPr lang="en-US" dirty="0"/>
              <a:t>Uncharted: The Lost Legacy</a:t>
            </a:r>
          </a:p>
          <a:p>
            <a:pPr lvl="1"/>
            <a:r>
              <a:rPr lang="en-US" dirty="0"/>
              <a:t>Uncharted 4: A Thief’s End</a:t>
            </a:r>
          </a:p>
          <a:p>
            <a:pPr lvl="1"/>
            <a:r>
              <a:rPr lang="en-US" dirty="0"/>
              <a:t>The Last of Us Remastered</a:t>
            </a:r>
          </a:p>
          <a:p>
            <a:pPr lvl="1"/>
            <a:r>
              <a:rPr lang="en-US" dirty="0"/>
              <a:t>The Last of Us Ps3</a:t>
            </a:r>
          </a:p>
          <a:p>
            <a:pPr lvl="1"/>
            <a:r>
              <a:rPr lang="en-US" dirty="0"/>
              <a:t>The Last of Us: Left Behind</a:t>
            </a:r>
          </a:p>
        </p:txBody>
      </p:sp>
    </p:spTree>
    <p:extLst>
      <p:ext uri="{BB962C8B-B14F-4D97-AF65-F5344CB8AC3E}">
        <p14:creationId xmlns:p14="http://schemas.microsoft.com/office/powerpoint/2010/main" val="326650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7B6B-7015-4409-93C9-03A5FC47D160}"/>
              </a:ext>
            </a:extLst>
          </p:cNvPr>
          <p:cNvSpPr>
            <a:spLocks noGrp="1"/>
          </p:cNvSpPr>
          <p:nvPr>
            <p:ph type="title"/>
          </p:nvPr>
        </p:nvSpPr>
        <p:spPr/>
        <p:txBody>
          <a:bodyPr/>
          <a:lstStyle/>
          <a:p>
            <a:r>
              <a:rPr lang="en-US" dirty="0"/>
              <a:t>Pseudo code</a:t>
            </a:r>
          </a:p>
        </p:txBody>
      </p:sp>
      <p:pic>
        <p:nvPicPr>
          <p:cNvPr id="4" name="Content Placeholder 3" descr="A close up of a logo&#10;&#10;Description automatically generated">
            <a:extLst>
              <a:ext uri="{FF2B5EF4-FFF2-40B4-BE49-F238E27FC236}">
                <a16:creationId xmlns:a16="http://schemas.microsoft.com/office/drawing/2014/main" id="{10748DAF-EA5B-4688-8D48-A878D62B9E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4962" y="2509952"/>
            <a:ext cx="7171428" cy="1838095"/>
          </a:xfrm>
          <a:prstGeom prst="rect">
            <a:avLst/>
          </a:prstGeom>
        </p:spPr>
      </p:pic>
    </p:spTree>
    <p:extLst>
      <p:ext uri="{BB962C8B-B14F-4D97-AF65-F5344CB8AC3E}">
        <p14:creationId xmlns:p14="http://schemas.microsoft.com/office/powerpoint/2010/main" val="4073416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algorithm</a:t>
            </a:r>
          </a:p>
        </p:txBody>
      </p:sp>
      <p:sp>
        <p:nvSpPr>
          <p:cNvPr id="3" name="Content Placeholder 2"/>
          <p:cNvSpPr>
            <a:spLocks noGrp="1"/>
          </p:cNvSpPr>
          <p:nvPr>
            <p:ph idx="1"/>
          </p:nvPr>
        </p:nvSpPr>
        <p:spPr/>
        <p:txBody>
          <a:bodyPr/>
          <a:lstStyle/>
          <a:p>
            <a:r>
              <a:rPr lang="en-US" dirty="0"/>
              <a:t>Given player explore locomotion set:</a:t>
            </a:r>
          </a:p>
          <a:p>
            <a:pPr lvl="1"/>
            <a:r>
              <a:rPr lang="en-US" dirty="0"/>
              <a:t>183 animations</a:t>
            </a:r>
          </a:p>
          <a:p>
            <a:pPr lvl="1"/>
            <a:r>
              <a:rPr lang="en-US" dirty="0"/>
              <a:t>8866 poses</a:t>
            </a:r>
          </a:p>
          <a:p>
            <a:r>
              <a:rPr lang="en-US" dirty="0"/>
              <a:t>First algorithm:</a:t>
            </a:r>
          </a:p>
          <a:p>
            <a:pPr marL="36900" indent="0">
              <a:buNone/>
            </a:pPr>
            <a:r>
              <a:rPr lang="en-US" dirty="0"/>
              <a:t>		</a:t>
            </a:r>
            <a:endParaRPr lang="en-US" sz="1200" dirty="0"/>
          </a:p>
        </p:txBody>
      </p:sp>
      <p:pic>
        <p:nvPicPr>
          <p:cNvPr id="9" name="Picture 8" descr="A screenshot of a cell phone&#10;&#10;Description automatically generated">
            <a:extLst>
              <a:ext uri="{FF2B5EF4-FFF2-40B4-BE49-F238E27FC236}">
                <a16:creationId xmlns:a16="http://schemas.microsoft.com/office/drawing/2014/main" id="{474B3C66-DE76-4AC5-9610-86B98340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031" y="3204475"/>
            <a:ext cx="5287113" cy="2457793"/>
          </a:xfrm>
          <a:prstGeom prst="rect">
            <a:avLst/>
          </a:prstGeom>
        </p:spPr>
      </p:pic>
    </p:spTree>
    <p:extLst>
      <p:ext uri="{BB962C8B-B14F-4D97-AF65-F5344CB8AC3E}">
        <p14:creationId xmlns:p14="http://schemas.microsoft.com/office/powerpoint/2010/main" val="1032996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84411" y="1731963"/>
            <a:ext cx="7213653" cy="4059237"/>
          </a:xfrm>
        </p:spPr>
      </p:pic>
    </p:spTree>
    <p:extLst>
      <p:ext uri="{BB962C8B-B14F-4D97-AF65-F5344CB8AC3E}">
        <p14:creationId xmlns:p14="http://schemas.microsoft.com/office/powerpoint/2010/main" val="2775965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problems</a:t>
            </a:r>
          </a:p>
        </p:txBody>
      </p:sp>
      <p:sp>
        <p:nvSpPr>
          <p:cNvPr id="3" name="Content Placeholder 2"/>
          <p:cNvSpPr>
            <a:spLocks noGrp="1"/>
          </p:cNvSpPr>
          <p:nvPr>
            <p:ph idx="1"/>
          </p:nvPr>
        </p:nvSpPr>
        <p:spPr/>
        <p:txBody>
          <a:bodyPr/>
          <a:lstStyle/>
          <a:p>
            <a:r>
              <a:rPr lang="en-US" dirty="0"/>
              <a:t>Matching trajectory only doesn’t play animation at all.</a:t>
            </a:r>
          </a:p>
          <a:p>
            <a:pPr lvl="1"/>
            <a:r>
              <a:rPr lang="en-US" dirty="0"/>
              <a:t>It feels character is stuck.</a:t>
            </a:r>
          </a:p>
          <a:p>
            <a:endParaRPr lang="en-US" dirty="0"/>
          </a:p>
          <a:p>
            <a:r>
              <a:rPr lang="en-US" dirty="0"/>
              <a:t>Brute force algorithm is expensive:</a:t>
            </a:r>
          </a:p>
          <a:p>
            <a:pPr lvl="1"/>
            <a:r>
              <a:rPr lang="en-US" dirty="0"/>
              <a:t>With 8866 poses trajectories calculated at loading time and cached.</a:t>
            </a:r>
          </a:p>
          <a:p>
            <a:pPr lvl="1"/>
            <a:r>
              <a:rPr lang="en-US" dirty="0"/>
              <a:t>For one character, it takes 0.3ms on each core. (6 cores total)</a:t>
            </a:r>
          </a:p>
          <a:p>
            <a:pPr lvl="1"/>
            <a:r>
              <a:rPr lang="en-US" dirty="0"/>
              <a:t>It scales up linearly by number of characters.</a:t>
            </a:r>
          </a:p>
          <a:p>
            <a:pPr lvl="1"/>
            <a:endParaRPr lang="en-US" dirty="0"/>
          </a:p>
        </p:txBody>
      </p:sp>
    </p:spTree>
    <p:extLst>
      <p:ext uri="{BB962C8B-B14F-4D97-AF65-F5344CB8AC3E}">
        <p14:creationId xmlns:p14="http://schemas.microsoft.com/office/powerpoint/2010/main" val="1846146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Matching</a:t>
            </a:r>
          </a:p>
        </p:txBody>
      </p:sp>
      <p:sp>
        <p:nvSpPr>
          <p:cNvPr id="3" name="Content Placeholder 2"/>
          <p:cNvSpPr>
            <a:spLocks noGrp="1"/>
          </p:cNvSpPr>
          <p:nvPr>
            <p:ph idx="1"/>
          </p:nvPr>
        </p:nvSpPr>
        <p:spPr/>
        <p:txBody>
          <a:bodyPr>
            <a:normAutofit/>
          </a:bodyPr>
          <a:lstStyle/>
          <a:p>
            <a:r>
              <a:rPr lang="en-US" dirty="0"/>
              <a:t>We need also add “pose” into consideration too.</a:t>
            </a:r>
          </a:p>
          <a:p>
            <a:endParaRPr lang="en-US" dirty="0"/>
          </a:p>
          <a:p>
            <a:r>
              <a:rPr lang="en-US" dirty="0"/>
              <a:t>What’s a “pose”?</a:t>
            </a:r>
          </a:p>
          <a:p>
            <a:r>
              <a:rPr lang="en-US" dirty="0"/>
              <a:t>A pose is a list of joints. Each joint has 2 key features:</a:t>
            </a:r>
          </a:p>
          <a:p>
            <a:pPr lvl="1"/>
            <a:r>
              <a:rPr lang="en-US" dirty="0"/>
              <a:t>Position</a:t>
            </a:r>
          </a:p>
          <a:p>
            <a:pPr lvl="1"/>
            <a:r>
              <a:rPr lang="en-US" dirty="0"/>
              <a:t>Velocity</a:t>
            </a:r>
          </a:p>
          <a:p>
            <a:endParaRPr lang="en-US" dirty="0"/>
          </a:p>
          <a:p>
            <a:endParaRPr lang="en-US" dirty="0"/>
          </a:p>
        </p:txBody>
      </p:sp>
    </p:spTree>
    <p:extLst>
      <p:ext uri="{BB962C8B-B14F-4D97-AF65-F5344CB8AC3E}">
        <p14:creationId xmlns:p14="http://schemas.microsoft.com/office/powerpoint/2010/main" val="2497619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709-3207-4D88-95A9-1480D688587A}"/>
              </a:ext>
            </a:extLst>
          </p:cNvPr>
          <p:cNvSpPr>
            <a:spLocks noGrp="1"/>
          </p:cNvSpPr>
          <p:nvPr>
            <p:ph type="title"/>
          </p:nvPr>
        </p:nvSpPr>
        <p:spPr/>
        <p:txBody>
          <a:bodyPr/>
          <a:lstStyle/>
          <a:p>
            <a:r>
              <a:rPr lang="en-US" dirty="0"/>
              <a:t>Difference between 2 poses</a:t>
            </a:r>
          </a:p>
        </p:txBody>
      </p:sp>
      <p:sp>
        <p:nvSpPr>
          <p:cNvPr id="3" name="Content Placeholder 2">
            <a:extLst>
              <a:ext uri="{FF2B5EF4-FFF2-40B4-BE49-F238E27FC236}">
                <a16:creationId xmlns:a16="http://schemas.microsoft.com/office/drawing/2014/main" id="{BC135B25-7C35-4E60-A47D-561A217FC10F}"/>
              </a:ext>
            </a:extLst>
          </p:cNvPr>
          <p:cNvSpPr>
            <a:spLocks noGrp="1"/>
          </p:cNvSpPr>
          <p:nvPr>
            <p:ph idx="1"/>
          </p:nvPr>
        </p:nvSpPr>
        <p:spPr/>
        <p:txBody>
          <a:bodyPr/>
          <a:lstStyle/>
          <a:p>
            <a:r>
              <a:rPr lang="en-US" dirty="0"/>
              <a:t>Pose difference can be defined as:</a:t>
            </a:r>
          </a:p>
          <a:p>
            <a:pPr lvl="1"/>
            <a:r>
              <a:rPr lang="en-US" dirty="0" err="1"/>
              <a:t>Dist</a:t>
            </a:r>
            <a:r>
              <a:rPr lang="en-US" dirty="0"/>
              <a:t>(</a:t>
            </a:r>
            <a:r>
              <a:rPr lang="en-US" dirty="0" err="1"/>
              <a:t>PoseA.Pos</a:t>
            </a:r>
            <a:r>
              <a:rPr lang="en-US" dirty="0"/>
              <a:t>, </a:t>
            </a:r>
            <a:r>
              <a:rPr lang="en-US" dirty="0" err="1"/>
              <a:t>PoseB.Pos</a:t>
            </a:r>
            <a:r>
              <a:rPr lang="en-US" dirty="0"/>
              <a:t>) * </a:t>
            </a:r>
            <a:r>
              <a:rPr lang="en-US" dirty="0" err="1"/>
              <a:t>Weight_Pos</a:t>
            </a:r>
            <a:r>
              <a:rPr lang="en-US" dirty="0"/>
              <a:t> + </a:t>
            </a:r>
            <a:r>
              <a:rPr lang="en-US" dirty="0" err="1"/>
              <a:t>Dist</a:t>
            </a:r>
            <a:r>
              <a:rPr lang="en-US" dirty="0"/>
              <a:t>(</a:t>
            </a:r>
            <a:r>
              <a:rPr lang="en-US" dirty="0" err="1"/>
              <a:t>PoseA.Vel</a:t>
            </a:r>
            <a:r>
              <a:rPr lang="en-US" dirty="0"/>
              <a:t>, </a:t>
            </a:r>
            <a:r>
              <a:rPr lang="en-US" dirty="0" err="1"/>
              <a:t>PoseB.Vel</a:t>
            </a:r>
            <a:r>
              <a:rPr lang="en-US" dirty="0"/>
              <a:t>) * </a:t>
            </a:r>
            <a:r>
              <a:rPr lang="en-US" dirty="0" err="1"/>
              <a:t>Weight_Vel</a:t>
            </a:r>
            <a:endParaRPr lang="en-US" dirty="0"/>
          </a:p>
          <a:p>
            <a:endParaRPr lang="en-US" dirty="0"/>
          </a:p>
          <a:p>
            <a:endParaRPr lang="en-US" dirty="0"/>
          </a:p>
          <a:p>
            <a:r>
              <a:rPr lang="en-US" dirty="0"/>
              <a:t>We don’t need compare all joints, we just need most relevant joints:</a:t>
            </a:r>
          </a:p>
          <a:p>
            <a:pPr lvl="1"/>
            <a:r>
              <a:rPr lang="en-US" dirty="0" err="1"/>
              <a:t>L_ankle</a:t>
            </a:r>
            <a:r>
              <a:rPr lang="en-US" dirty="0"/>
              <a:t>, </a:t>
            </a:r>
            <a:r>
              <a:rPr lang="en-US" dirty="0" err="1"/>
              <a:t>R_ankle</a:t>
            </a:r>
            <a:r>
              <a:rPr lang="en-US" dirty="0"/>
              <a:t>, Spine for biped locomotion</a:t>
            </a:r>
          </a:p>
          <a:p>
            <a:endParaRPr lang="en-US" dirty="0"/>
          </a:p>
        </p:txBody>
      </p:sp>
    </p:spTree>
    <p:extLst>
      <p:ext uri="{BB962C8B-B14F-4D97-AF65-F5344CB8AC3E}">
        <p14:creationId xmlns:p14="http://schemas.microsoft.com/office/powerpoint/2010/main" val="4289391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435-897E-4245-A913-49FC0183E5F9}"/>
              </a:ext>
            </a:extLst>
          </p:cNvPr>
          <p:cNvSpPr>
            <a:spLocks noGrp="1"/>
          </p:cNvSpPr>
          <p:nvPr>
            <p:ph type="title"/>
          </p:nvPr>
        </p:nvSpPr>
        <p:spPr/>
        <p:txBody>
          <a:bodyPr/>
          <a:lstStyle/>
          <a:p>
            <a:r>
              <a:rPr lang="en-US" dirty="0"/>
              <a:t>Pseudo code</a:t>
            </a:r>
          </a:p>
        </p:txBody>
      </p:sp>
      <p:pic>
        <p:nvPicPr>
          <p:cNvPr id="4" name="Content Placeholder 3">
            <a:extLst>
              <a:ext uri="{FF2B5EF4-FFF2-40B4-BE49-F238E27FC236}">
                <a16:creationId xmlns:a16="http://schemas.microsoft.com/office/drawing/2014/main" id="{2B672294-B810-417E-BBA2-07FBBCB7D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8380" y="2085391"/>
            <a:ext cx="6485714" cy="3352381"/>
          </a:xfrm>
          <a:prstGeom prst="rect">
            <a:avLst/>
          </a:prstGeom>
        </p:spPr>
      </p:pic>
    </p:spTree>
    <p:extLst>
      <p:ext uri="{BB962C8B-B14F-4D97-AF65-F5344CB8AC3E}">
        <p14:creationId xmlns:p14="http://schemas.microsoft.com/office/powerpoint/2010/main" val="175304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F715-0743-4CD4-9E6D-05DB0F66B2D8}"/>
              </a:ext>
            </a:extLst>
          </p:cNvPr>
          <p:cNvSpPr>
            <a:spLocks noGrp="1"/>
          </p:cNvSpPr>
          <p:nvPr>
            <p:ph type="title"/>
          </p:nvPr>
        </p:nvSpPr>
        <p:spPr/>
        <p:txBody>
          <a:bodyPr/>
          <a:lstStyle/>
          <a:p>
            <a:r>
              <a:rPr lang="en-US" dirty="0"/>
              <a:t>Second cost function</a:t>
            </a:r>
          </a:p>
        </p:txBody>
      </p:sp>
      <p:sp>
        <p:nvSpPr>
          <p:cNvPr id="3" name="Content Placeholder 2">
            <a:extLst>
              <a:ext uri="{FF2B5EF4-FFF2-40B4-BE49-F238E27FC236}">
                <a16:creationId xmlns:a16="http://schemas.microsoft.com/office/drawing/2014/main" id="{FF84F512-CD30-4958-8F6C-F5A874538BD2}"/>
              </a:ext>
            </a:extLst>
          </p:cNvPr>
          <p:cNvSpPr>
            <a:spLocks noGrp="1"/>
          </p:cNvSpPr>
          <p:nvPr>
            <p:ph idx="1"/>
          </p:nvPr>
        </p:nvSpPr>
        <p:spPr/>
        <p:txBody>
          <a:bodyPr/>
          <a:lstStyle/>
          <a:p>
            <a:r>
              <a:rPr lang="en-US" dirty="0"/>
              <a:t>New cost function:</a:t>
            </a:r>
          </a:p>
          <a:p>
            <a:pPr lvl="1"/>
            <a:r>
              <a:rPr lang="en-US" dirty="0"/>
              <a:t>How good a candidate pose’s trajectory matches the desired trajectory</a:t>
            </a:r>
          </a:p>
          <a:p>
            <a:pPr marL="450000" lvl="1" indent="0">
              <a:buNone/>
            </a:pPr>
            <a:r>
              <a:rPr lang="en-US" dirty="0"/>
              <a:t>							</a:t>
            </a:r>
            <a:r>
              <a:rPr lang="en-US" b="1" dirty="0"/>
              <a:t>+</a:t>
            </a:r>
            <a:endParaRPr lang="en-US" dirty="0"/>
          </a:p>
          <a:p>
            <a:pPr lvl="1"/>
            <a:r>
              <a:rPr lang="en-US" dirty="0"/>
              <a:t>How good a candidate pose matches character’s current pose</a:t>
            </a:r>
          </a:p>
          <a:p>
            <a:pPr lvl="1"/>
            <a:endParaRPr lang="en-US" dirty="0"/>
          </a:p>
          <a:p>
            <a:endParaRPr lang="en-US" dirty="0"/>
          </a:p>
        </p:txBody>
      </p:sp>
    </p:spTree>
    <p:extLst>
      <p:ext uri="{BB962C8B-B14F-4D97-AF65-F5344CB8AC3E}">
        <p14:creationId xmlns:p14="http://schemas.microsoft.com/office/powerpoint/2010/main" val="3483834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Algorithm</a:t>
            </a:r>
          </a:p>
        </p:txBody>
      </p:sp>
      <p:sp>
        <p:nvSpPr>
          <p:cNvPr id="3" name="Content Placeholder 2"/>
          <p:cNvSpPr>
            <a:spLocks noGrp="1"/>
          </p:cNvSpPr>
          <p:nvPr>
            <p:ph idx="1"/>
          </p:nvPr>
        </p:nvSpPr>
        <p:spPr/>
        <p:txBody>
          <a:bodyPr>
            <a:normAutofit/>
          </a:bodyPr>
          <a:lstStyle/>
          <a:p>
            <a:r>
              <a:rPr lang="en-US" dirty="0"/>
              <a:t>Trajectory cost and pose matching cost are different units:</a:t>
            </a:r>
          </a:p>
          <a:p>
            <a:pPr lvl="1"/>
            <a:r>
              <a:rPr lang="en-US" dirty="0"/>
              <a:t>Need a weight to combine them</a:t>
            </a:r>
          </a:p>
          <a:p>
            <a:r>
              <a:rPr lang="en-US" dirty="0"/>
              <a:t>Second algorithm:</a:t>
            </a:r>
          </a:p>
          <a:p>
            <a:endParaRPr lang="en-US" dirty="0"/>
          </a:p>
        </p:txBody>
      </p:sp>
      <p:pic>
        <p:nvPicPr>
          <p:cNvPr id="7" name="Picture 6" descr="A screenshot of a computer screen&#10;&#10;Description automatically generated">
            <a:extLst>
              <a:ext uri="{FF2B5EF4-FFF2-40B4-BE49-F238E27FC236}">
                <a16:creationId xmlns:a16="http://schemas.microsoft.com/office/drawing/2014/main" id="{F51D94C6-1483-4393-B860-B6AD3129B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650" y="2757231"/>
            <a:ext cx="5777056" cy="2716884"/>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4" name="mm-second-algorithm_Trim">
            <a:hlinkClick r:id="" action="ppaction://media"/>
            <a:extLst>
              <a:ext uri="{FF2B5EF4-FFF2-40B4-BE49-F238E27FC236}">
                <a16:creationId xmlns:a16="http://schemas.microsoft.com/office/drawing/2014/main" id="{12C4CC13-E62A-4AD7-B935-1DDE2C2D752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598" cy="6858000"/>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normAutofit lnSpcReduction="10000"/>
          </a:bodyPr>
          <a:lstStyle/>
          <a:p>
            <a:r>
              <a:rPr lang="en-US" dirty="0"/>
              <a:t>Brute force search all candidate poses are bad.</a:t>
            </a:r>
          </a:p>
          <a:p>
            <a:endParaRPr lang="en-US" dirty="0"/>
          </a:p>
          <a:p>
            <a:r>
              <a:rPr lang="en-US" dirty="0"/>
              <a:t>First Idea: Run cost function on GPU:</a:t>
            </a:r>
          </a:p>
          <a:p>
            <a:pPr lvl="1"/>
            <a:r>
              <a:rPr lang="en-US" dirty="0"/>
              <a:t>Compute </a:t>
            </a:r>
            <a:r>
              <a:rPr lang="en-US" dirty="0" err="1"/>
              <a:t>shader</a:t>
            </a:r>
            <a:r>
              <a:rPr lang="en-US" dirty="0"/>
              <a:t> to compute cost.</a:t>
            </a:r>
          </a:p>
          <a:p>
            <a:pPr lvl="1"/>
            <a:r>
              <a:rPr lang="en-US" dirty="0"/>
              <a:t>Another </a:t>
            </a:r>
            <a:r>
              <a:rPr lang="en-US" dirty="0" err="1"/>
              <a:t>shader</a:t>
            </a:r>
            <a:r>
              <a:rPr lang="en-US" dirty="0"/>
              <a:t> to reduce and find the best match.</a:t>
            </a:r>
          </a:p>
          <a:p>
            <a:r>
              <a:rPr lang="en-US" dirty="0"/>
              <a:t>Downside:</a:t>
            </a:r>
          </a:p>
          <a:p>
            <a:pPr lvl="1"/>
            <a:r>
              <a:rPr lang="en-US" dirty="0"/>
              <a:t>Kick compute job onto GPU and wait for result has latency.</a:t>
            </a:r>
          </a:p>
          <a:p>
            <a:pPr lvl="1"/>
            <a:r>
              <a:rPr lang="en-US" dirty="0"/>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45BF-EC88-4E1B-8CF9-1D6A34A21E8D}"/>
              </a:ext>
            </a:extLst>
          </p:cNvPr>
          <p:cNvSpPr>
            <a:spLocks noGrp="1"/>
          </p:cNvSpPr>
          <p:nvPr>
            <p:ph type="title"/>
          </p:nvPr>
        </p:nvSpPr>
        <p:spPr/>
        <p:txBody>
          <a:bodyPr/>
          <a:lstStyle/>
          <a:p>
            <a:r>
              <a:rPr lang="en-US" dirty="0"/>
              <a:t>Question: Can we run MM on CPU only?</a:t>
            </a:r>
          </a:p>
        </p:txBody>
      </p:sp>
      <p:sp>
        <p:nvSpPr>
          <p:cNvPr id="3" name="Content Placeholder 2">
            <a:extLst>
              <a:ext uri="{FF2B5EF4-FFF2-40B4-BE49-F238E27FC236}">
                <a16:creationId xmlns:a16="http://schemas.microsoft.com/office/drawing/2014/main" id="{9B753F4F-7070-4D1D-97B5-76111D1489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86913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sp>
        <p:nvSpPr>
          <p:cNvPr id="3" name="Content Placeholder 2"/>
          <p:cNvSpPr>
            <a:spLocks noGrp="1"/>
          </p:cNvSpPr>
          <p:nvPr>
            <p:ph idx="1"/>
          </p:nvPr>
        </p:nvSpPr>
        <p:spPr/>
        <p:txBody>
          <a:bodyPr/>
          <a:lstStyle/>
          <a:p>
            <a:r>
              <a:rPr lang="en-US" dirty="0"/>
              <a:t>Each Pose:</a:t>
            </a:r>
          </a:p>
          <a:p>
            <a:pPr lvl="1"/>
            <a:r>
              <a:rPr lang="en-US" dirty="0"/>
              <a:t>3 joints (</a:t>
            </a:r>
            <a:r>
              <a:rPr lang="en-US" dirty="0" err="1"/>
              <a:t>l_ankle</a:t>
            </a:r>
            <a:r>
              <a:rPr lang="en-US" dirty="0"/>
              <a:t>, </a:t>
            </a:r>
            <a:r>
              <a:rPr lang="en-US" dirty="0" err="1"/>
              <a:t>r_ankle</a:t>
            </a:r>
            <a:r>
              <a:rPr lang="en-US" dirty="0"/>
              <a:t>, spine) + 1 facing direction (strafing).</a:t>
            </a:r>
          </a:p>
          <a:p>
            <a:pPr lvl="2"/>
            <a:r>
              <a:rPr lang="en-US" dirty="0"/>
              <a:t>(3 * (</a:t>
            </a:r>
            <a:r>
              <a:rPr lang="en-US" dirty="0" err="1"/>
              <a:t>kPosCount</a:t>
            </a:r>
            <a:r>
              <a:rPr lang="en-US" dirty="0"/>
              <a:t> + </a:t>
            </a:r>
            <a:r>
              <a:rPr lang="en-US" dirty="0" err="1"/>
              <a:t>kVelCount</a:t>
            </a:r>
            <a:r>
              <a:rPr lang="en-US" dirty="0"/>
              <a:t>)) + </a:t>
            </a:r>
            <a:r>
              <a:rPr lang="en-US" dirty="0" err="1"/>
              <a:t>kFacingCount</a:t>
            </a:r>
            <a:r>
              <a:rPr lang="en-US" dirty="0"/>
              <a:t>  =&gt; 21 floats</a:t>
            </a:r>
          </a:p>
          <a:p>
            <a:pPr lvl="1"/>
            <a:r>
              <a:rPr lang="en-US" dirty="0"/>
              <a:t>4 trajectory samples:</a:t>
            </a:r>
          </a:p>
          <a:p>
            <a:pPr lvl="2"/>
            <a:r>
              <a:rPr lang="en-US" dirty="0"/>
              <a:t>(4 * (</a:t>
            </a:r>
            <a:r>
              <a:rPr lang="en-US" dirty="0" err="1"/>
              <a:t>kPosCount</a:t>
            </a:r>
            <a:r>
              <a:rPr lang="en-US" dirty="0"/>
              <a:t> + </a:t>
            </a:r>
            <a:r>
              <a:rPr lang="en-US" dirty="0" err="1"/>
              <a:t>kVelCount</a:t>
            </a:r>
            <a:r>
              <a:rPr lang="en-US" dirty="0"/>
              <a:t> + </a:t>
            </a:r>
            <a:r>
              <a:rPr lang="en-US" dirty="0" err="1"/>
              <a:t>kFacingCount</a:t>
            </a:r>
            <a:r>
              <a:rPr lang="en-US" dirty="0"/>
              <a:t> + </a:t>
            </a:r>
            <a:r>
              <a:rPr lang="en-US" dirty="0" err="1"/>
              <a:t>kYawSpeedCount</a:t>
            </a:r>
            <a:r>
              <a:rPr lang="en-US" dirty="0"/>
              <a:t>)) =&gt; 40 floats</a:t>
            </a:r>
          </a:p>
          <a:p>
            <a:endParaRPr lang="en-US" dirty="0"/>
          </a:p>
          <a:p>
            <a:r>
              <a:rPr lang="en-US" dirty="0"/>
              <a:t>Combine them, each pose is a 61dimension vector.</a:t>
            </a:r>
          </a:p>
          <a:p>
            <a:pPr marL="810000" lvl="2" indent="0">
              <a:buNone/>
            </a:pPr>
            <a:endParaRPr lang="en-US" dirty="0"/>
          </a:p>
        </p:txBody>
      </p:sp>
    </p:spTree>
    <p:extLst>
      <p:ext uri="{BB962C8B-B14F-4D97-AF65-F5344CB8AC3E}">
        <p14:creationId xmlns:p14="http://schemas.microsoft.com/office/powerpoint/2010/main" val="487083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121075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3785040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A2A2-5183-4F2C-A539-68D6141E53AD}"/>
              </a:ext>
            </a:extLst>
          </p:cNvPr>
          <p:cNvSpPr>
            <a:spLocks noGrp="1"/>
          </p:cNvSpPr>
          <p:nvPr>
            <p:ph type="title"/>
          </p:nvPr>
        </p:nvSpPr>
        <p:spPr/>
        <p:txBody>
          <a:bodyPr/>
          <a:lstStyle/>
          <a:p>
            <a:r>
              <a:rPr lang="en-US" dirty="0"/>
              <a:t>Learn from the data</a:t>
            </a:r>
          </a:p>
        </p:txBody>
      </p:sp>
      <p:sp>
        <p:nvSpPr>
          <p:cNvPr id="3" name="Content Placeholder 2">
            <a:extLst>
              <a:ext uri="{FF2B5EF4-FFF2-40B4-BE49-F238E27FC236}">
                <a16:creationId xmlns:a16="http://schemas.microsoft.com/office/drawing/2014/main" id="{B796D175-F672-48F9-86D9-F0E81E079EF1}"/>
              </a:ext>
            </a:extLst>
          </p:cNvPr>
          <p:cNvSpPr>
            <a:spLocks noGrp="1"/>
          </p:cNvSpPr>
          <p:nvPr>
            <p:ph idx="1"/>
          </p:nvPr>
        </p:nvSpPr>
        <p:spPr/>
        <p:txBody>
          <a:bodyPr/>
          <a:lstStyle/>
          <a:p>
            <a:r>
              <a:rPr lang="en-US" dirty="0"/>
              <a:t>Similar trajectories trends to be closer</a:t>
            </a:r>
          </a:p>
          <a:p>
            <a:endParaRPr lang="en-US" dirty="0"/>
          </a:p>
          <a:p>
            <a:r>
              <a:rPr lang="en-US" dirty="0"/>
              <a:t>It’s a waste to search poses (points) which are far from desired point.</a:t>
            </a:r>
          </a:p>
        </p:txBody>
      </p:sp>
    </p:spTree>
    <p:extLst>
      <p:ext uri="{BB962C8B-B14F-4D97-AF65-F5344CB8AC3E}">
        <p14:creationId xmlns:p14="http://schemas.microsoft.com/office/powerpoint/2010/main" val="815695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41181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 spheres</a:t>
            </a: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1413412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time code</a:t>
            </a:r>
          </a:p>
        </p:txBody>
      </p:sp>
      <p:sp>
        <p:nvSpPr>
          <p:cNvPr id="3" name="Content Placeholder 2"/>
          <p:cNvSpPr>
            <a:spLocks noGrp="1"/>
          </p:cNvSpPr>
          <p:nvPr>
            <p:ph idx="1"/>
          </p:nvPr>
        </p:nvSpPr>
        <p:spPr/>
        <p:txBody>
          <a:bodyPr/>
          <a:lstStyle/>
          <a:p>
            <a:r>
              <a:rPr lang="en-US" dirty="0"/>
              <a:t>Run time code find desired trajectory “point” is inside which cluster bounding sphere.</a:t>
            </a:r>
          </a:p>
          <a:p>
            <a:endParaRPr lang="en-US" dirty="0"/>
          </a:p>
          <a:p>
            <a:endParaRPr lang="en-US" dirty="0"/>
          </a:p>
          <a:p>
            <a:r>
              <a:rPr lang="en-US" dirty="0"/>
              <a:t>Only search best match pose in those intersecting clusters.</a:t>
            </a:r>
          </a:p>
          <a:p>
            <a:pPr marL="36900" indent="0">
              <a:buNone/>
            </a:pPr>
            <a:endParaRPr lang="en-US" dirty="0"/>
          </a:p>
        </p:txBody>
      </p:sp>
    </p:spTree>
    <p:extLst>
      <p:ext uri="{BB962C8B-B14F-4D97-AF65-F5344CB8AC3E}">
        <p14:creationId xmlns:p14="http://schemas.microsoft.com/office/powerpoint/2010/main" val="1854121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483027" y="1731963"/>
            <a:ext cx="7216421" cy="4059237"/>
          </a:xfrm>
        </p:spPr>
      </p:pic>
    </p:spTree>
    <p:extLst>
      <p:ext uri="{BB962C8B-B14F-4D97-AF65-F5344CB8AC3E}">
        <p14:creationId xmlns:p14="http://schemas.microsoft.com/office/powerpoint/2010/main" val="3751451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optimization idea</a:t>
            </a:r>
          </a:p>
        </p:txBody>
      </p:sp>
      <p:sp>
        <p:nvSpPr>
          <p:cNvPr id="3" name="Content Placeholder 2"/>
          <p:cNvSpPr>
            <a:spLocks noGrp="1"/>
          </p:cNvSpPr>
          <p:nvPr>
            <p:ph idx="1"/>
          </p:nvPr>
        </p:nvSpPr>
        <p:spPr/>
        <p:txBody>
          <a:bodyPr/>
          <a:lstStyle/>
          <a:p>
            <a:r>
              <a:rPr lang="en-US" dirty="0"/>
              <a:t>Clustering poses using multiple dimension </a:t>
            </a:r>
            <a:r>
              <a:rPr lang="en-US" dirty="0" err="1"/>
              <a:t>Kd</a:t>
            </a:r>
            <a:r>
              <a:rPr lang="en-US" dirty="0"/>
              <a:t>-Tree</a:t>
            </a:r>
          </a:p>
          <a:p>
            <a:endParaRPr lang="en-US" dirty="0"/>
          </a:p>
          <a:p>
            <a:endParaRPr lang="en-US" dirty="0"/>
          </a:p>
          <a:p>
            <a:r>
              <a:rPr lang="en-US" dirty="0"/>
              <a:t>Maybe use PCA to reduce dimension first.</a:t>
            </a:r>
          </a:p>
        </p:txBody>
      </p:sp>
    </p:spTree>
    <p:extLst>
      <p:ext uri="{BB962C8B-B14F-4D97-AF65-F5344CB8AC3E}">
        <p14:creationId xmlns:p14="http://schemas.microsoft.com/office/powerpoint/2010/main" val="1903024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p:txBody>
          <a:bodyPr/>
          <a:lstStyle/>
          <a:p>
            <a:r>
              <a:rPr lang="en-US" dirty="0"/>
              <a:t>Character Movement driven by root motion or procedurally?</a:t>
            </a:r>
          </a:p>
          <a:p>
            <a:r>
              <a:rPr lang="en-US" dirty="0"/>
              <a:t>Procedural character rotation.</a:t>
            </a:r>
          </a:p>
          <a:p>
            <a:r>
              <a:rPr lang="en-US" dirty="0"/>
              <a:t>Scale animation playback speed to match desired speed.</a:t>
            </a:r>
          </a:p>
          <a:p>
            <a:r>
              <a:rPr lang="en-US" dirty="0"/>
              <a:t>Foot pinning IK.</a:t>
            </a:r>
          </a:p>
        </p:txBody>
      </p:sp>
    </p:spTree>
    <p:extLst>
      <p:ext uri="{BB962C8B-B14F-4D97-AF65-F5344CB8AC3E}">
        <p14:creationId xmlns:p14="http://schemas.microsoft.com/office/powerpoint/2010/main" val="2271057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4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4" name="mm-debugger-s1">
            <a:hlinkClick r:id="" action="ppaction://media"/>
            <a:extLst>
              <a:ext uri="{FF2B5EF4-FFF2-40B4-BE49-F238E27FC236}">
                <a16:creationId xmlns:a16="http://schemas.microsoft.com/office/drawing/2014/main" id="{8629B847-85EB-425C-B8C2-CE9AA7AC1E2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914400" y="561975"/>
            <a:ext cx="10367963" cy="5832475"/>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other animation system?</a:t>
            </a:r>
          </a:p>
        </p:txBody>
      </p:sp>
      <p:sp>
        <p:nvSpPr>
          <p:cNvPr id="3" name="Content Placeholder 2"/>
          <p:cNvSpPr>
            <a:spLocks noGrp="1"/>
          </p:cNvSpPr>
          <p:nvPr>
            <p:ph idx="1"/>
          </p:nvPr>
        </p:nvSpPr>
        <p:spPr/>
        <p:txBody>
          <a:bodyPr>
            <a:normAutofit/>
          </a:bodyPr>
          <a:lstStyle/>
          <a:p>
            <a:r>
              <a:rPr lang="en-US" dirty="0"/>
              <a:t>Motion matching suits locomotion naturally</a:t>
            </a:r>
          </a:p>
          <a:p>
            <a:r>
              <a:rPr lang="en-US" dirty="0"/>
              <a:t>The principle is applicable to other types of movement:</a:t>
            </a:r>
          </a:p>
          <a:p>
            <a:pPr lvl="1"/>
            <a:r>
              <a:rPr lang="en-US" dirty="0"/>
              <a:t>Melee</a:t>
            </a:r>
          </a:p>
          <a:p>
            <a:pPr lvl="1"/>
            <a:r>
              <a:rPr lang="en-US" dirty="0"/>
              <a:t>Hit reactions</a:t>
            </a:r>
          </a:p>
          <a:p>
            <a:r>
              <a:rPr lang="en-US" dirty="0"/>
              <a:t>Can be pose matching only </a:t>
            </a:r>
          </a:p>
          <a:p>
            <a:r>
              <a:rPr lang="en-US" dirty="0"/>
              <a:t>Consideration to use motion matching:</a:t>
            </a:r>
          </a:p>
          <a:p>
            <a:pPr lvl="1"/>
            <a:r>
              <a:rPr lang="en-US" dirty="0"/>
              <a:t>If it’s a core gameplay system?</a:t>
            </a:r>
          </a:p>
          <a:p>
            <a:pPr lvl="1"/>
            <a:r>
              <a:rPr lang="en-US" dirty="0"/>
              <a:t>Code complexity</a:t>
            </a:r>
          </a:p>
          <a:p>
            <a:pPr lvl="1"/>
            <a:endParaRPr lang="en-US" dirty="0"/>
          </a:p>
        </p:txBody>
      </p:sp>
    </p:spTree>
    <p:extLst>
      <p:ext uri="{BB962C8B-B14F-4D97-AF65-F5344CB8AC3E}">
        <p14:creationId xmlns:p14="http://schemas.microsoft.com/office/powerpoint/2010/main" val="109367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pPr algn="l"/>
            <a:r>
              <a:rPr lang="en-US" dirty="0"/>
              <a:t>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t>Mirroring doubles CPU costs</a:t>
            </a:r>
          </a:p>
          <a:p>
            <a:r>
              <a:rPr lang="en-US" dirty="0"/>
              <a:t>Need a lot tweaking to get specific </a:t>
            </a:r>
            <a:r>
              <a:rPr lang="en-US" dirty="0" err="1"/>
              <a:t>anim</a:t>
            </a:r>
            <a:r>
              <a:rPr lang="en-US" dirty="0"/>
              <a:t> to play</a:t>
            </a:r>
          </a:p>
          <a:p>
            <a:r>
              <a:rPr lang="en-US" dirty="0"/>
              <a:t>Need extra work to sync with layers</a:t>
            </a:r>
          </a:p>
        </p:txBody>
      </p:sp>
    </p:spTree>
    <p:extLst>
      <p:ext uri="{BB962C8B-B14F-4D97-AF65-F5344CB8AC3E}">
        <p14:creationId xmlns:p14="http://schemas.microsoft.com/office/powerpoint/2010/main" val="3358268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How does MM affect programmers?</a:t>
            </a:r>
          </a:p>
        </p:txBody>
      </p:sp>
      <p:sp>
        <p:nvSpPr>
          <p:cNvPr id="3" name="Content Placeholder 2"/>
          <p:cNvSpPr>
            <a:spLocks noGrp="1"/>
          </p:cNvSpPr>
          <p:nvPr>
            <p:ph idx="1"/>
          </p:nvPr>
        </p:nvSpPr>
        <p:spPr/>
        <p:txBody>
          <a:bodyPr/>
          <a:lstStyle/>
          <a:p>
            <a:r>
              <a:rPr lang="en-US" dirty="0"/>
              <a:t>Save a lot time coding locomotion state machine</a:t>
            </a:r>
          </a:p>
          <a:p>
            <a:r>
              <a:rPr lang="en-US" dirty="0"/>
              <a:t>Need good in game visualization debugger to explain why this pose is selected</a:t>
            </a:r>
          </a:p>
          <a:p>
            <a:pPr lvl="1"/>
            <a:endParaRPr lang="en-US" dirty="0"/>
          </a:p>
        </p:txBody>
      </p:sp>
    </p:spTree>
    <p:extLst>
      <p:ext uri="{BB962C8B-B14F-4D97-AF65-F5344CB8AC3E}">
        <p14:creationId xmlns:p14="http://schemas.microsoft.com/office/powerpoint/2010/main" val="203872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animation system</a:t>
            </a:r>
          </a:p>
        </p:txBody>
      </p:sp>
      <p:sp>
        <p:nvSpPr>
          <p:cNvPr id="3" name="Content Placeholder 2"/>
          <p:cNvSpPr>
            <a:spLocks noGrp="1"/>
          </p:cNvSpPr>
          <p:nvPr>
            <p:ph idx="1"/>
          </p:nvPr>
        </p:nvSpPr>
        <p:spPr/>
        <p:txBody>
          <a:bodyPr/>
          <a:lstStyle/>
          <a:p>
            <a:r>
              <a:rPr lang="en-US" dirty="0"/>
              <a:t>Blend tree and parametric blending </a:t>
            </a:r>
          </a:p>
          <a:p>
            <a:r>
              <a:rPr lang="en-US" dirty="0"/>
              <a:t>Layering</a:t>
            </a:r>
          </a:p>
          <a:p>
            <a:r>
              <a:rPr lang="en-US" dirty="0"/>
              <a:t>State machines</a:t>
            </a:r>
          </a:p>
          <a:p>
            <a:r>
              <a:rPr lang="en-US" dirty="0"/>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MM affect animators?</a:t>
            </a:r>
          </a:p>
        </p:txBody>
      </p:sp>
      <p:sp>
        <p:nvSpPr>
          <p:cNvPr id="3" name="Content Placeholder 2"/>
          <p:cNvSpPr>
            <a:spLocks noGrp="1"/>
          </p:cNvSpPr>
          <p:nvPr>
            <p:ph idx="1"/>
          </p:nvPr>
        </p:nvSpPr>
        <p:spPr/>
        <p:txBody>
          <a:bodyPr/>
          <a:lstStyle/>
          <a:p>
            <a:r>
              <a:rPr lang="en-US" dirty="0"/>
              <a:t>Animation Clips are recommended:</a:t>
            </a:r>
          </a:p>
          <a:p>
            <a:pPr lvl="1"/>
            <a:r>
              <a:rPr lang="en-US" dirty="0"/>
              <a:t>Clips can remove redundant data</a:t>
            </a:r>
          </a:p>
          <a:p>
            <a:pPr lvl="1"/>
            <a:r>
              <a:rPr lang="en-US" dirty="0"/>
              <a:t>Need time to tweak pose weights and trajectory weights</a:t>
            </a:r>
          </a:p>
          <a:p>
            <a:r>
              <a:rPr lang="en-US" dirty="0"/>
              <a:t>No markup needed</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10000"/>
          </a:bodyPr>
          <a:lstStyle/>
          <a:p>
            <a:r>
              <a:rPr lang="en-US" dirty="0"/>
              <a:t>MM is data-driven approach which handles transition, which produces better quality.</a:t>
            </a:r>
          </a:p>
          <a:p>
            <a:endParaRPr lang="en-US" dirty="0"/>
          </a:p>
          <a:p>
            <a:r>
              <a:rPr lang="en-US" dirty="0"/>
              <a:t>Motion matching will be next-gen animation standard.</a:t>
            </a:r>
          </a:p>
          <a:p>
            <a:endParaRPr lang="en-US" dirty="0"/>
          </a:p>
          <a:p>
            <a:r>
              <a:rPr lang="en-US" dirty="0"/>
              <a:t>MM means mentality shift to animators. They need take extra steps to manage “MM sets”.</a:t>
            </a:r>
          </a:p>
          <a:p>
            <a:endParaRPr lang="en-US" dirty="0"/>
          </a:p>
          <a:p>
            <a:endParaRPr lang="en-US" dirty="0"/>
          </a:p>
          <a:p>
            <a:endParaRPr lang="en-US" dirty="0"/>
          </a:p>
          <a:p>
            <a:endParaRPr lang="en-US" dirty="0"/>
          </a:p>
          <a:p>
            <a:r>
              <a:rPr lang="en-US" dirty="0"/>
              <a:t>Reference: Michael </a:t>
            </a:r>
            <a:r>
              <a:rPr lang="en-US" dirty="0" err="1"/>
              <a:t>Buttner</a:t>
            </a:r>
            <a:r>
              <a:rPr lang="en-US" dirty="0"/>
              <a:t> [</a:t>
            </a:r>
            <a:r>
              <a:rPr lang="en-US" sz="1400" b="1" dirty="0"/>
              <a:t>Motion Matching - The Road to Next Gen Animation</a:t>
            </a:r>
            <a:r>
              <a:rPr lang="en-US" dirty="0"/>
              <a:t>]</a:t>
            </a:r>
          </a:p>
        </p:txBody>
      </p:sp>
    </p:spTree>
    <p:extLst>
      <p:ext uri="{BB962C8B-B14F-4D97-AF65-F5344CB8AC3E}">
        <p14:creationId xmlns:p14="http://schemas.microsoft.com/office/powerpoint/2010/main" val="3486339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9" name="Content Placeholder 8" descr="A picture containing table, person, holding, large&#10;&#10;Description automatically generated">
            <a:extLst>
              <a:ext uri="{FF2B5EF4-FFF2-40B4-BE49-F238E27FC236}">
                <a16:creationId xmlns:a16="http://schemas.microsoft.com/office/drawing/2014/main" id="{BEE7E655-4E74-4E9B-A383-F652843D965A}"/>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840" y="0"/>
            <a:ext cx="12191999" cy="6858000"/>
          </a:xfrm>
        </p:spPr>
      </p:pic>
    </p:spTree>
    <p:extLst>
      <p:ext uri="{BB962C8B-B14F-4D97-AF65-F5344CB8AC3E}">
        <p14:creationId xmlns:p14="http://schemas.microsoft.com/office/powerpoint/2010/main" val="52863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4034" y="0"/>
            <a:ext cx="12372620" cy="6959599"/>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898" y="-20296"/>
            <a:ext cx="12561795" cy="6898591"/>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p:txBody>
          <a:bodyPr/>
          <a:lstStyle/>
          <a:p>
            <a:r>
              <a:rPr lang="en-US" dirty="0"/>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p:txBody>
          <a:bodyPr/>
          <a:lstStyle/>
          <a:p>
            <a:r>
              <a:rPr lang="en-US" dirty="0"/>
              <a:t>Animator need do a lot tagging.</a:t>
            </a:r>
          </a:p>
          <a:p>
            <a:pPr lvl="1"/>
            <a:r>
              <a:rPr lang="en-US" dirty="0"/>
              <a:t>Foot pass</a:t>
            </a:r>
          </a:p>
          <a:p>
            <a:pPr lvl="1"/>
            <a:r>
              <a:rPr lang="en-US" dirty="0"/>
              <a:t>Foot reach</a:t>
            </a:r>
          </a:p>
        </p:txBody>
      </p:sp>
      <p:pic>
        <p:nvPicPr>
          <p:cNvPr id="5" name="Picture 4" descr="A person jumping up in the air&#10;&#10;Description automatically generated">
            <a:extLst>
              <a:ext uri="{FF2B5EF4-FFF2-40B4-BE49-F238E27FC236}">
                <a16:creationId xmlns:a16="http://schemas.microsoft.com/office/drawing/2014/main" id="{0CCB3B54-A1F5-4DB2-9BE8-F69F3F576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999" y="3161829"/>
            <a:ext cx="2410161" cy="2200582"/>
          </a:xfrm>
          <a:prstGeom prst="rect">
            <a:avLst/>
          </a:prstGeom>
        </p:spPr>
      </p:pic>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2529</Words>
  <Application>Microsoft Office PowerPoint</Application>
  <PresentationFormat>Widescreen</PresentationFormat>
  <Paragraphs>383</Paragraphs>
  <Slides>52</Slides>
  <Notes>37</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Calibri</vt:lpstr>
      <vt:lpstr>Calisto MT</vt:lpstr>
      <vt:lpstr>Cambria Math</vt:lpstr>
      <vt:lpstr>Wingdings 2</vt:lpstr>
      <vt:lpstr>Slate</vt:lpstr>
      <vt:lpstr>Motion Matching in TLOU2</vt:lpstr>
      <vt:lpstr>PowerPoint Presentation</vt:lpstr>
      <vt:lpstr>Strafing MM Demo</vt:lpstr>
      <vt:lpstr>Non Strafing MM Demo</vt:lpstr>
      <vt:lpstr>Traditional animation system</vt:lpstr>
      <vt:lpstr>Blend tree and parametric blending</vt:lpstr>
      <vt:lpstr>Layering</vt:lpstr>
      <vt:lpstr>Animation State Machine</vt:lpstr>
      <vt:lpstr>Phase matching</vt:lpstr>
      <vt:lpstr>Drawback of traditional system</vt:lpstr>
      <vt:lpstr>Motivation</vt:lpstr>
      <vt:lpstr>Motivation (cont.)</vt:lpstr>
      <vt:lpstr>Terminology</vt:lpstr>
      <vt:lpstr>The desired trajectory</vt:lpstr>
      <vt:lpstr>Desired trajectory from gameplay</vt:lpstr>
      <vt:lpstr>Match the desired trajectory</vt:lpstr>
      <vt:lpstr>Trajectory from a pose</vt:lpstr>
      <vt:lpstr>Matching Trajectory Curves</vt:lpstr>
      <vt:lpstr>“Distance” between 2 Trajectories</vt:lpstr>
      <vt:lpstr>Pseudo code</vt:lpstr>
      <vt:lpstr>First algorithm</vt:lpstr>
      <vt:lpstr>Result of matching desired trajectory only</vt:lpstr>
      <vt:lpstr>Performance of brute force algorithm</vt:lpstr>
      <vt:lpstr>We have problems</vt:lpstr>
      <vt:lpstr>Pose Matching</vt:lpstr>
      <vt:lpstr>Difference between 2 poses</vt:lpstr>
      <vt:lpstr>Pseudo code</vt:lpstr>
      <vt:lpstr>Second cost function</vt:lpstr>
      <vt:lpstr>Second Algorithm</vt:lpstr>
      <vt:lpstr>Pose weights</vt:lpstr>
      <vt:lpstr>Trajectory weights</vt:lpstr>
      <vt:lpstr>Result of pose matching</vt:lpstr>
      <vt:lpstr>Optimization</vt:lpstr>
      <vt:lpstr>Question: Can we run MM on CPU only?</vt:lpstr>
      <vt:lpstr>Look at the data</vt:lpstr>
      <vt:lpstr>Plot the data</vt:lpstr>
      <vt:lpstr>Plot the data</vt:lpstr>
      <vt:lpstr>Learn from the data</vt:lpstr>
      <vt:lpstr>Cluster the data (KMean) offline</vt:lpstr>
      <vt:lpstr>Bound spheres</vt:lpstr>
      <vt:lpstr>Run time code</vt:lpstr>
      <vt:lpstr>Result</vt:lpstr>
      <vt:lpstr>Another optimization idea</vt:lpstr>
      <vt:lpstr>What else?</vt:lpstr>
      <vt:lpstr>Strafing MM Demo</vt:lpstr>
      <vt:lpstr>Debugger</vt:lpstr>
      <vt:lpstr>How about other animation system?</vt:lpstr>
      <vt:lpstr>Cons</vt:lpstr>
      <vt:lpstr>How does MM affect programmers?</vt:lpstr>
      <vt:lpstr>How does MM affect animators?</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dc:title>
  <dc:creator>Kan Xu</dc:creator>
  <cp:lastModifiedBy>Kan Xu</cp:lastModifiedBy>
  <cp:revision>245</cp:revision>
  <dcterms:created xsi:type="dcterms:W3CDTF">2020-07-30T17:25:18Z</dcterms:created>
  <dcterms:modified xsi:type="dcterms:W3CDTF">2020-07-31T01:00:44Z</dcterms:modified>
</cp:coreProperties>
</file>